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DBFF"/>
    <a:srgbClr val="7CEB99"/>
    <a:srgbClr val="F6C3FF"/>
    <a:srgbClr val="60A500"/>
    <a:srgbClr val="00AA48"/>
    <a:srgbClr val="DE10C1"/>
    <a:srgbClr val="989800"/>
    <a:srgbClr val="C88800"/>
    <a:srgbClr val="009EDE"/>
    <a:srgbClr val="004F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5000" autoAdjust="0"/>
    <p:restoredTop sz="94660"/>
  </p:normalViewPr>
  <p:slideViewPr>
    <p:cSldViewPr snapToGrid="0">
      <p:cViewPr>
        <p:scale>
          <a:sx n="50" d="100"/>
          <a:sy n="50" d="100"/>
        </p:scale>
        <p:origin x="624" y="3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8" d="100"/>
          <a:sy n="58" d="100"/>
        </p:scale>
        <p:origin x="3341" y="62"/>
      </p:cViewPr>
      <p:guideLst/>
    </p:cSldViewPr>
  </p:notes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19356" cy="495208"/>
          </a:xfrm>
          <a:prstGeom prst="rect">
            <a:avLst/>
          </a:prstGeom>
        </p:spPr>
        <p:txBody>
          <a:bodyPr vert="horz" lIns="90743" tIns="45371" rIns="90743" bIns="4537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834" y="1"/>
            <a:ext cx="2919356" cy="495208"/>
          </a:xfrm>
          <a:prstGeom prst="rect">
            <a:avLst/>
          </a:prstGeom>
        </p:spPr>
        <p:txBody>
          <a:bodyPr vert="horz" lIns="90743" tIns="45371" rIns="90743" bIns="45371" rtlCol="0"/>
          <a:lstStyle>
            <a:lvl1pPr algn="r">
              <a:defRPr sz="1200"/>
            </a:lvl1pPr>
          </a:lstStyle>
          <a:p>
            <a:fld id="{CFBFFCA7-880D-4E5A-B963-C34B37AB8385}" type="datetimeFigureOut">
              <a:rPr kumimoji="1" lang="ja-JP" altLang="en-US" smtClean="0"/>
              <a:t>2026/5/8</a:t>
            </a:fld>
            <a:endParaRPr kumimoji="1" lang="ja-JP" altLang="en-US"/>
          </a:p>
        </p:txBody>
      </p:sp>
      <p:sp>
        <p:nvSpPr>
          <p:cNvPr id="6" name="フッター プレースホルダー 5"/>
          <p:cNvSpPr>
            <a:spLocks noGrp="1"/>
          </p:cNvSpPr>
          <p:nvPr>
            <p:ph type="ftr" sz="quarter" idx="4"/>
          </p:nvPr>
        </p:nvSpPr>
        <p:spPr>
          <a:xfrm>
            <a:off x="0" y="9371105"/>
            <a:ext cx="2919356" cy="495208"/>
          </a:xfrm>
          <a:prstGeom prst="rect">
            <a:avLst/>
          </a:prstGeom>
        </p:spPr>
        <p:txBody>
          <a:bodyPr vert="horz" lIns="90743" tIns="45371" rIns="90743" bIns="4537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834" y="9371105"/>
            <a:ext cx="2919356" cy="495208"/>
          </a:xfrm>
          <a:prstGeom prst="rect">
            <a:avLst/>
          </a:prstGeom>
        </p:spPr>
        <p:txBody>
          <a:bodyPr vert="horz" lIns="90743" tIns="45371" rIns="90743" bIns="45371" rtlCol="0" anchor="b"/>
          <a:lstStyle>
            <a:lvl1pPr algn="r">
              <a:defRPr sz="1200"/>
            </a:lvl1pPr>
          </a:lstStyle>
          <a:p>
            <a:fld id="{AEF985A6-ACDC-4D12-818E-83731EBF4868}" type="slidenum">
              <a:rPr kumimoji="1" lang="ja-JP" altLang="en-US" smtClean="0"/>
              <a:t>‹#›</a:t>
            </a:fld>
            <a:endParaRPr kumimoji="1" lang="ja-JP" altLang="en-US"/>
          </a:p>
        </p:txBody>
      </p:sp>
    </p:spTree>
    <p:extLst>
      <p:ext uri="{BB962C8B-B14F-4D97-AF65-F5344CB8AC3E}">
        <p14:creationId xmlns:p14="http://schemas.microsoft.com/office/powerpoint/2010/main" val="105903678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png"/><Relationship Id="rId18" Type="http://schemas.openxmlformats.org/officeDocument/2006/relationships/image" Target="../media/image15.jpeg"/><Relationship Id="rId3" Type="http://schemas.openxmlformats.org/officeDocument/2006/relationships/image" Target="../media/image1.jpeg"/><Relationship Id="rId21" Type="http://schemas.openxmlformats.org/officeDocument/2006/relationships/image" Target="../media/image18.jpeg"/><Relationship Id="rId7" Type="http://schemas.openxmlformats.org/officeDocument/2006/relationships/image" Target="../media/image4.jpeg"/><Relationship Id="rId12" Type="http://schemas.openxmlformats.org/officeDocument/2006/relationships/image" Target="../media/image9.png"/><Relationship Id="rId17" Type="http://schemas.openxmlformats.org/officeDocument/2006/relationships/image" Target="../media/image14.jpeg"/><Relationship Id="rId2" Type="http://schemas.openxmlformats.org/officeDocument/2006/relationships/slide" Target="../slides/slide1.xml"/><Relationship Id="rId16" Type="http://schemas.openxmlformats.org/officeDocument/2006/relationships/image" Target="../media/image13.jpeg"/><Relationship Id="rId20" Type="http://schemas.openxmlformats.org/officeDocument/2006/relationships/image" Target="../media/image17.png"/><Relationship Id="rId1" Type="http://schemas.openxmlformats.org/officeDocument/2006/relationships/notesMaster" Target="../notesMasters/notesMaster1.xml"/><Relationship Id="rId6" Type="http://schemas.openxmlformats.org/officeDocument/2006/relationships/image" Target="../media/image3.jpeg"/><Relationship Id="rId11" Type="http://schemas.openxmlformats.org/officeDocument/2006/relationships/image" Target="../media/image8.jpeg"/><Relationship Id="rId5" Type="http://schemas.openxmlformats.org/officeDocument/2006/relationships/hyperlink" Target="http://gahag.net/004429-clover-ladybird-frame/" TargetMode="External"/><Relationship Id="rId15" Type="http://schemas.openxmlformats.org/officeDocument/2006/relationships/image" Target="../media/image12.png"/><Relationship Id="rId10" Type="http://schemas.openxmlformats.org/officeDocument/2006/relationships/image" Target="../media/image7.jpeg"/><Relationship Id="rId19" Type="http://schemas.openxmlformats.org/officeDocument/2006/relationships/image" Target="../media/image16.jpeg"/><Relationship Id="rId4" Type="http://schemas.openxmlformats.org/officeDocument/2006/relationships/image" Target="../media/image2.png"/><Relationship Id="rId9" Type="http://schemas.openxmlformats.org/officeDocument/2006/relationships/image" Target="../media/image6.jpeg"/><Relationship Id="rId14" Type="http://schemas.openxmlformats.org/officeDocument/2006/relationships/image" Target="../media/image11.png"/><Relationship Id="rId22" Type="http://schemas.openxmlformats.org/officeDocument/2006/relationships/image" Target="../media/image19.png"/></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Text Box 24"/>
          <p:cNvSpPr txBox="1">
            <a:spLocks noChangeArrowheads="1"/>
          </p:cNvSpPr>
          <p:nvPr/>
        </p:nvSpPr>
        <p:spPr bwMode="auto">
          <a:xfrm>
            <a:off x="230357" y="138166"/>
            <a:ext cx="525294" cy="232509"/>
          </a:xfrm>
          <a:prstGeom prst="rect">
            <a:avLst/>
          </a:prstGeom>
          <a:noFill/>
          <a:ln>
            <a:noFill/>
          </a:ln>
          <a:effectLst/>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lgn="ctr">
                <a:solidFill>
                  <a:srgbClr xmlns:mc="http://schemas.openxmlformats.org/markup-compatibility/2006" val="000000" mc:Ignorable="a14" a14:legacySpreadsheetColorIndex="6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7222" tIns="18149"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ja-JP" altLang="en-US" sz="900" dirty="0">
              <a:solidFill>
                <a:srgbClr val="000000"/>
              </a:solidFill>
              <a:latin typeface="ＭＳ Ｐ明朝"/>
              <a:ea typeface="ＭＳ Ｐ明朝"/>
            </a:endParaRPr>
          </a:p>
        </p:txBody>
      </p:sp>
      <p:sp>
        <p:nvSpPr>
          <p:cNvPr id="52" name="Rectangle 53"/>
          <p:cNvSpPr>
            <a:spLocks noChangeArrowheads="1"/>
          </p:cNvSpPr>
          <p:nvPr/>
        </p:nvSpPr>
        <p:spPr bwMode="auto">
          <a:xfrm>
            <a:off x="87523" y="116661"/>
            <a:ext cx="6520922" cy="9643640"/>
          </a:xfrm>
          <a:prstGeom prst="rect">
            <a:avLst/>
          </a:prstGeom>
          <a:noFill/>
          <a:ln w="3175" algn="ctr">
            <a:solidFill>
              <a:srgbClr xmlns:mc="http://schemas.openxmlformats.org/markup-compatibility/2006" xmlns:a14="http://schemas.microsoft.com/office/drawing/2010/main" val="000000" mc:Ignorable="a14" a14:legacySpreadsheetColorIndex="64"/>
            </a:solidFill>
            <a:miter lim="800000"/>
            <a:headEnd/>
            <a:tailEnd/>
          </a:ln>
          <a:effectLst/>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743" tIns="45371" rIns="90743" bIns="45371"/>
          <a:lstStyle/>
          <a:p>
            <a:endParaRPr lang="ja-JP" altLang="en-US"/>
          </a:p>
        </p:txBody>
      </p:sp>
      <p:pic>
        <p:nvPicPr>
          <p:cNvPr id="50" name="図 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5978" y="2461095"/>
            <a:ext cx="46862" cy="45719"/>
          </a:xfrm>
          <a:prstGeom prst="rect">
            <a:avLst/>
          </a:prstGeom>
        </p:spPr>
      </p:pic>
      <p:sp>
        <p:nvSpPr>
          <p:cNvPr id="3" name="AutoShape 2" descr="「誕生日 イラスト」の画像検索結果">
            <a:extLst>
              <a:ext uri="{FF2B5EF4-FFF2-40B4-BE49-F238E27FC236}">
                <a16:creationId xmlns:a16="http://schemas.microsoft.com/office/drawing/2014/main" id="{DC6B0195-37A4-4E40-9D6E-7C4495050C1C}"/>
              </a:ext>
            </a:extLst>
          </p:cNvPr>
          <p:cNvSpPr>
            <a:spLocks noChangeAspect="1" noChangeArrowheads="1"/>
          </p:cNvSpPr>
          <p:nvPr/>
        </p:nvSpPr>
        <p:spPr bwMode="auto">
          <a:xfrm>
            <a:off x="3214689" y="47799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prstTxWarp prst="textNoShape">
              <a:avLst/>
            </a:prstTxWarp>
          </a:bodyPr>
          <a:lstStyle/>
          <a:p>
            <a:endParaRPr lang="ja-JP" altLang="en-US"/>
          </a:p>
        </p:txBody>
      </p:sp>
      <p:sp>
        <p:nvSpPr>
          <p:cNvPr id="4" name="AutoShape 4" descr="「誕生日 イラスト」の画像検索結果">
            <a:extLst>
              <a:ext uri="{FF2B5EF4-FFF2-40B4-BE49-F238E27FC236}">
                <a16:creationId xmlns:a16="http://schemas.microsoft.com/office/drawing/2014/main" id="{FDDC6D00-2FEC-4C9C-8534-BAF18699BD53}"/>
              </a:ext>
            </a:extLst>
          </p:cNvPr>
          <p:cNvSpPr>
            <a:spLocks noChangeAspect="1" noChangeArrowheads="1"/>
          </p:cNvSpPr>
          <p:nvPr/>
        </p:nvSpPr>
        <p:spPr bwMode="auto">
          <a:xfrm>
            <a:off x="3547569" y="555132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prstTxWarp prst="textNoShape">
              <a:avLst/>
            </a:prstTxWarp>
          </a:bodyPr>
          <a:lstStyle/>
          <a:p>
            <a:endParaRPr lang="ja-JP" altLang="en-US"/>
          </a:p>
        </p:txBody>
      </p:sp>
      <p:sp>
        <p:nvSpPr>
          <p:cNvPr id="31" name="楕円 30">
            <a:extLst>
              <a:ext uri="{FF2B5EF4-FFF2-40B4-BE49-F238E27FC236}">
                <a16:creationId xmlns:a16="http://schemas.microsoft.com/office/drawing/2014/main" id="{1B3A2290-F359-EB80-71D4-69EC19C25073}"/>
              </a:ext>
            </a:extLst>
          </p:cNvPr>
          <p:cNvSpPr/>
          <p:nvPr/>
        </p:nvSpPr>
        <p:spPr>
          <a:xfrm>
            <a:off x="3728858" y="4397018"/>
            <a:ext cx="103490" cy="71877"/>
          </a:xfrm>
          <a:prstGeom prst="ellipse">
            <a:avLst/>
          </a:prstGeom>
          <a:solidFill>
            <a:srgbClr val="FEF6F0"/>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a:endParaRPr kumimoji="1" lang="ja-JP" altLang="en-US"/>
          </a:p>
        </p:txBody>
      </p:sp>
      <p:sp>
        <p:nvSpPr>
          <p:cNvPr id="15" name="正方形/長方形 14">
            <a:extLst>
              <a:ext uri="{FF2B5EF4-FFF2-40B4-BE49-F238E27FC236}">
                <a16:creationId xmlns:a16="http://schemas.microsoft.com/office/drawing/2014/main" id="{FE27E351-CDB3-9B53-716F-D470C952FBCB}"/>
              </a:ext>
            </a:extLst>
          </p:cNvPr>
          <p:cNvSpPr/>
          <p:nvPr/>
        </p:nvSpPr>
        <p:spPr>
          <a:xfrm>
            <a:off x="86407" y="116660"/>
            <a:ext cx="6520921" cy="1362367"/>
          </a:xfrm>
          <a:prstGeom prst="rect">
            <a:avLst/>
          </a:prstGeom>
          <a:solidFill>
            <a:srgbClr val="F6C3FF"/>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kumimoji="1" lang="ja-JP" altLang="en-US" sz="3200" dirty="0">
              <a:ln w="0"/>
              <a:solidFill>
                <a:schemeClr val="bg1"/>
              </a:solidFill>
              <a:effectLst>
                <a:outerShdw blurRad="38100" dist="19050" dir="2700000" algn="tl" rotWithShape="0">
                  <a:schemeClr val="dk1">
                    <a:alpha val="40000"/>
                  </a:schemeClr>
                </a:outerShdw>
              </a:effectLst>
              <a:highlight>
                <a:srgbClr val="000080"/>
              </a:highlight>
              <a:latin typeface="HGPｺﾞｼｯｸE" panose="020B0900000000000000" pitchFamily="50" charset="-128"/>
              <a:ea typeface="HGPｺﾞｼｯｸE" panose="020B0900000000000000" pitchFamily="50" charset="-128"/>
            </a:endParaRPr>
          </a:p>
        </p:txBody>
      </p:sp>
      <p:sp>
        <p:nvSpPr>
          <p:cNvPr id="55" name="AutoShape 14">
            <a:extLst>
              <a:ext uri="{FF2B5EF4-FFF2-40B4-BE49-F238E27FC236}">
                <a16:creationId xmlns:a16="http://schemas.microsoft.com/office/drawing/2014/main" id="{4BD157B8-88AA-352B-BA6E-41FADA1D70EE}"/>
              </a:ext>
            </a:extLst>
          </p:cNvPr>
          <p:cNvSpPr>
            <a:spLocks noChangeAspect="1" noChangeArrowheads="1"/>
          </p:cNvSpPr>
          <p:nvPr/>
        </p:nvSpPr>
        <p:spPr bwMode="auto">
          <a:xfrm>
            <a:off x="3367088" y="49323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AutoShape 12" descr="秋の葉に囲まれたドングリを保持するかわいい漫画リスイラストイラスト素材透過、PNGフリー画像ダウンロード - Pngtree">
            <a:extLst>
              <a:ext uri="{FF2B5EF4-FFF2-40B4-BE49-F238E27FC236}">
                <a16:creationId xmlns:a16="http://schemas.microsoft.com/office/drawing/2014/main" id="{21B99546-2C44-5E41-4E08-282302AD7252}"/>
              </a:ext>
            </a:extLst>
          </p:cNvPr>
          <p:cNvSpPr>
            <a:spLocks noChangeAspect="1" noChangeArrowheads="1"/>
          </p:cNvSpPr>
          <p:nvPr/>
        </p:nvSpPr>
        <p:spPr bwMode="auto">
          <a:xfrm>
            <a:off x="3519488" y="50847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14" descr="秋の葉に囲まれたドングリを保持するかわいい漫画リスイラストイラスト素材透過、PNGフリー画像ダウンロード - Pngtree">
            <a:extLst>
              <a:ext uri="{FF2B5EF4-FFF2-40B4-BE49-F238E27FC236}">
                <a16:creationId xmlns:a16="http://schemas.microsoft.com/office/drawing/2014/main" id="{213D30CD-8338-1792-4B43-4D1610976B95}"/>
              </a:ext>
            </a:extLst>
          </p:cNvPr>
          <p:cNvSpPr>
            <a:spLocks noChangeAspect="1" noChangeArrowheads="1"/>
          </p:cNvSpPr>
          <p:nvPr/>
        </p:nvSpPr>
        <p:spPr bwMode="auto">
          <a:xfrm>
            <a:off x="3671888" y="52371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AutoShape 16" descr="도토리 만화 그림과 다람쥐, 만화, 다람쥐, 도토리 만화 동물 그림과 다람쥐 PNG 일러스트 및 이미지 에 대한 무료 다운로드 -  Pngtree">
            <a:extLst>
              <a:ext uri="{FF2B5EF4-FFF2-40B4-BE49-F238E27FC236}">
                <a16:creationId xmlns:a16="http://schemas.microsoft.com/office/drawing/2014/main" id="{9AAB1F69-8A88-41AC-AD3F-435E5DD104AE}"/>
              </a:ext>
            </a:extLst>
          </p:cNvPr>
          <p:cNvSpPr>
            <a:spLocks noChangeAspect="1" noChangeArrowheads="1"/>
          </p:cNvSpPr>
          <p:nvPr/>
        </p:nvSpPr>
        <p:spPr bwMode="auto">
          <a:xfrm>
            <a:off x="3824288" y="53895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 name="正方形/長方形 4">
            <a:extLst>
              <a:ext uri="{FF2B5EF4-FFF2-40B4-BE49-F238E27FC236}">
                <a16:creationId xmlns:a16="http://schemas.microsoft.com/office/drawing/2014/main" id="{CB5C520A-79FC-DBEF-088B-E2C5FF76BE8E}"/>
              </a:ext>
            </a:extLst>
          </p:cNvPr>
          <p:cNvSpPr/>
          <p:nvPr/>
        </p:nvSpPr>
        <p:spPr>
          <a:xfrm>
            <a:off x="103032" y="1938910"/>
            <a:ext cx="6513156" cy="4036499"/>
          </a:xfrm>
          <a:prstGeom prst="rect">
            <a:avLst/>
          </a:prstGeom>
          <a:solidFill>
            <a:srgbClr val="7CEB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F1D37994-F25C-7B01-7ED2-841FB726B6CA}"/>
              </a:ext>
            </a:extLst>
          </p:cNvPr>
          <p:cNvSpPr/>
          <p:nvPr/>
        </p:nvSpPr>
        <p:spPr>
          <a:xfrm>
            <a:off x="78664" y="1093694"/>
            <a:ext cx="6537524" cy="823938"/>
          </a:xfrm>
          <a:prstGeom prst="rect">
            <a:avLst/>
          </a:prstGeom>
          <a:solidFill>
            <a:srgbClr val="F6C3FF"/>
          </a:solidFill>
          <a:ln>
            <a:solidFill>
              <a:srgbClr val="DE10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正方形/長方形 75">
            <a:extLst>
              <a:ext uri="{FF2B5EF4-FFF2-40B4-BE49-F238E27FC236}">
                <a16:creationId xmlns:a16="http://schemas.microsoft.com/office/drawing/2014/main" id="{98F5BC16-7183-7031-4088-2530397D47B2}"/>
              </a:ext>
            </a:extLst>
          </p:cNvPr>
          <p:cNvSpPr/>
          <p:nvPr/>
        </p:nvSpPr>
        <p:spPr>
          <a:xfrm>
            <a:off x="85289" y="1105607"/>
            <a:ext cx="6497689" cy="82139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ja-JP" altLang="en-US" dirty="0">
              <a:solidFill>
                <a:schemeClr val="tx1"/>
              </a:solidFill>
            </a:endParaRPr>
          </a:p>
        </p:txBody>
      </p:sp>
      <p:sp>
        <p:nvSpPr>
          <p:cNvPr id="64" name="正方形/長方形 63">
            <a:extLst>
              <a:ext uri="{FF2B5EF4-FFF2-40B4-BE49-F238E27FC236}">
                <a16:creationId xmlns:a16="http://schemas.microsoft.com/office/drawing/2014/main" id="{DE8BDD28-1922-4710-B0C5-BEB6151CB56B}"/>
              </a:ext>
            </a:extLst>
          </p:cNvPr>
          <p:cNvSpPr/>
          <p:nvPr/>
        </p:nvSpPr>
        <p:spPr>
          <a:xfrm>
            <a:off x="58869" y="7766921"/>
            <a:ext cx="6563903" cy="1979496"/>
          </a:xfrm>
          <a:prstGeom prst="rect">
            <a:avLst/>
          </a:prstGeom>
          <a:solidFill>
            <a:srgbClr val="A3DB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正方形/長方形 68">
            <a:extLst>
              <a:ext uri="{FF2B5EF4-FFF2-40B4-BE49-F238E27FC236}">
                <a16:creationId xmlns:a16="http://schemas.microsoft.com/office/drawing/2014/main" id="{45C0688B-8083-F6A5-4A88-391E10C9D648}"/>
              </a:ext>
            </a:extLst>
          </p:cNvPr>
          <p:cNvSpPr/>
          <p:nvPr/>
        </p:nvSpPr>
        <p:spPr>
          <a:xfrm flipH="1">
            <a:off x="73196" y="5996687"/>
            <a:ext cx="6509782" cy="1923013"/>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2">
            <a:extLst>
              <a:ext uri="{FF2B5EF4-FFF2-40B4-BE49-F238E27FC236}">
                <a16:creationId xmlns:a16="http://schemas.microsoft.com/office/drawing/2014/main" id="{15B10F8B-994F-9576-E994-5AC3350CA3A9}"/>
              </a:ext>
            </a:extLst>
          </p:cNvPr>
          <p:cNvSpPr txBox="1"/>
          <p:nvPr/>
        </p:nvSpPr>
        <p:spPr>
          <a:xfrm>
            <a:off x="1417487" y="1176819"/>
            <a:ext cx="4143802" cy="738646"/>
          </a:xfrm>
          <a:prstGeom prst="rect">
            <a:avLst/>
          </a:prstGeom>
          <a:noFill/>
        </p:spPr>
        <p:txBody>
          <a:bodyPr wrap="square" lIns="91422" tIns="45711" rIns="91422" bIns="45711"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400" b="1" dirty="0">
                <a:latin typeface="AR PハイカラＰＯＰ体H" panose="040B0900000000000000" pitchFamily="50" charset="-128"/>
                <a:ea typeface="AR PハイカラＰＯＰ体H" panose="040B0900000000000000" pitchFamily="50" charset="-128"/>
              </a:rPr>
              <a:t>今年は暑さの訪れが早いようで、晴れれば初夏を思わせる暑さです。今から少しずつ暑さに慣れる</a:t>
            </a:r>
            <a:endParaRPr lang="en-US" altLang="ja-JP" sz="1400" b="1" dirty="0">
              <a:latin typeface="AR PハイカラＰＯＰ体H" panose="040B0900000000000000" pitchFamily="50" charset="-128"/>
              <a:ea typeface="AR PハイカラＰＯＰ体H" panose="040B0900000000000000" pitchFamily="50" charset="-128"/>
            </a:endParaRPr>
          </a:p>
          <a:p>
            <a:r>
              <a:rPr lang="ja-JP" altLang="en-US" sz="1400" b="1" dirty="0">
                <a:latin typeface="AR PハイカラＰＯＰ体H" panose="040B0900000000000000" pitchFamily="50" charset="-128"/>
                <a:ea typeface="AR PハイカラＰＯＰ体H" panose="040B0900000000000000" pitchFamily="50" charset="-128"/>
              </a:rPr>
              <a:t>必要がありそうですね。</a:t>
            </a:r>
            <a:endParaRPr lang="en-US" altLang="ja-JP" sz="1400" b="1" dirty="0">
              <a:latin typeface="AR PハイカラＰＯＰ体H" panose="040B0900000000000000" pitchFamily="50" charset="-128"/>
              <a:ea typeface="AR PハイカラＰＯＰ体H" panose="040B0900000000000000" pitchFamily="50" charset="-128"/>
            </a:endParaRPr>
          </a:p>
        </p:txBody>
      </p:sp>
      <p:pic>
        <p:nvPicPr>
          <p:cNvPr id="7" name="図 6">
            <a:extLst>
              <a:ext uri="{FF2B5EF4-FFF2-40B4-BE49-F238E27FC236}">
                <a16:creationId xmlns:a16="http://schemas.microsoft.com/office/drawing/2014/main" id="{2A4E9F05-8393-BC81-FE65-08E7858759F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27317" y="148179"/>
            <a:ext cx="6455661" cy="945515"/>
          </a:xfrm>
          <a:prstGeom prst="rect">
            <a:avLst/>
          </a:prstGeom>
        </p:spPr>
      </p:pic>
      <p:sp>
        <p:nvSpPr>
          <p:cNvPr id="14" name="スクロール: 横 13">
            <a:extLst>
              <a:ext uri="{FF2B5EF4-FFF2-40B4-BE49-F238E27FC236}">
                <a16:creationId xmlns:a16="http://schemas.microsoft.com/office/drawing/2014/main" id="{C044AC48-8EC7-30B4-AC1E-18EDFA425884}"/>
              </a:ext>
            </a:extLst>
          </p:cNvPr>
          <p:cNvSpPr/>
          <p:nvPr/>
        </p:nvSpPr>
        <p:spPr>
          <a:xfrm>
            <a:off x="674945" y="106012"/>
            <a:ext cx="5260327" cy="1033272"/>
          </a:xfrm>
          <a:prstGeom prst="horizontalScroll">
            <a:avLst/>
          </a:prstGeom>
          <a:solidFill>
            <a:srgbClr val="00AA4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latin typeface="HGP創英角ｺﾞｼｯｸUB" panose="020B0900000000000000" pitchFamily="50" charset="-128"/>
                <a:ea typeface="HGP創英角ｺﾞｼｯｸUB" panose="020B0900000000000000" pitchFamily="50" charset="-128"/>
              </a:rPr>
              <a:t>座間デイサービス小松原新聞５月号</a:t>
            </a:r>
          </a:p>
        </p:txBody>
      </p:sp>
      <p:pic>
        <p:nvPicPr>
          <p:cNvPr id="9" name="図 8">
            <a:extLst>
              <a:ext uri="{FF2B5EF4-FFF2-40B4-BE49-F238E27FC236}">
                <a16:creationId xmlns:a16="http://schemas.microsoft.com/office/drawing/2014/main" id="{5C640963-AFC7-C6DE-2469-C4CDA580551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6408" y="3727437"/>
            <a:ext cx="1990146" cy="1492610"/>
          </a:xfrm>
          <a:prstGeom prst="rect">
            <a:avLst/>
          </a:prstGeom>
          <a:ln>
            <a:noFill/>
          </a:ln>
          <a:effectLst>
            <a:softEdge rad="112500"/>
          </a:effectLst>
        </p:spPr>
      </p:pic>
      <p:pic>
        <p:nvPicPr>
          <p:cNvPr id="23" name="図 22">
            <a:extLst>
              <a:ext uri="{FF2B5EF4-FFF2-40B4-BE49-F238E27FC236}">
                <a16:creationId xmlns:a16="http://schemas.microsoft.com/office/drawing/2014/main" id="{19779152-0E63-2F0D-5315-DFEDBECFD05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85386" y="3720333"/>
            <a:ext cx="1990146" cy="1492610"/>
          </a:xfrm>
          <a:prstGeom prst="rect">
            <a:avLst/>
          </a:prstGeom>
          <a:ln>
            <a:noFill/>
          </a:ln>
          <a:effectLst>
            <a:softEdge rad="112500"/>
          </a:effectLst>
        </p:spPr>
      </p:pic>
      <p:pic>
        <p:nvPicPr>
          <p:cNvPr id="25" name="図 24">
            <a:extLst>
              <a:ext uri="{FF2B5EF4-FFF2-40B4-BE49-F238E27FC236}">
                <a16:creationId xmlns:a16="http://schemas.microsoft.com/office/drawing/2014/main" id="{9799A061-727C-5D10-B76E-B8BF3BD4E58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57104" y="3685699"/>
            <a:ext cx="2030549" cy="1522912"/>
          </a:xfrm>
          <a:prstGeom prst="rect">
            <a:avLst/>
          </a:prstGeom>
          <a:ln>
            <a:noFill/>
          </a:ln>
          <a:effectLst>
            <a:softEdge rad="112500"/>
          </a:effectLst>
        </p:spPr>
      </p:pic>
      <p:pic>
        <p:nvPicPr>
          <p:cNvPr id="27" name="図 26">
            <a:extLst>
              <a:ext uri="{FF2B5EF4-FFF2-40B4-BE49-F238E27FC236}">
                <a16:creationId xmlns:a16="http://schemas.microsoft.com/office/drawing/2014/main" id="{23E4E82B-9611-6421-B396-19A0ECF5931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12603" y="2379905"/>
            <a:ext cx="1990146" cy="1492609"/>
          </a:xfrm>
          <a:prstGeom prst="rect">
            <a:avLst/>
          </a:prstGeom>
          <a:ln>
            <a:noFill/>
          </a:ln>
          <a:effectLst>
            <a:softEdge rad="112500"/>
          </a:effectLst>
        </p:spPr>
      </p:pic>
      <p:pic>
        <p:nvPicPr>
          <p:cNvPr id="29" name="図 28">
            <a:extLst>
              <a:ext uri="{FF2B5EF4-FFF2-40B4-BE49-F238E27FC236}">
                <a16:creationId xmlns:a16="http://schemas.microsoft.com/office/drawing/2014/main" id="{DAE1852A-6DAC-18AF-4A81-1D534FE1F04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28209" y="2434247"/>
            <a:ext cx="2030549" cy="1522912"/>
          </a:xfrm>
          <a:prstGeom prst="rect">
            <a:avLst/>
          </a:prstGeom>
          <a:ln>
            <a:noFill/>
          </a:ln>
          <a:effectLst>
            <a:softEdge rad="112500"/>
          </a:effectLst>
        </p:spPr>
      </p:pic>
      <p:pic>
        <p:nvPicPr>
          <p:cNvPr id="33" name="図 32">
            <a:extLst>
              <a:ext uri="{FF2B5EF4-FFF2-40B4-BE49-F238E27FC236}">
                <a16:creationId xmlns:a16="http://schemas.microsoft.com/office/drawing/2014/main" id="{51601731-D682-A92B-3B2D-2E54B66B5CD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541254" y="2312500"/>
            <a:ext cx="2030549" cy="1522912"/>
          </a:xfrm>
          <a:prstGeom prst="rect">
            <a:avLst/>
          </a:prstGeom>
          <a:ln>
            <a:noFill/>
          </a:ln>
          <a:effectLst>
            <a:softEdge rad="112500"/>
          </a:effectLst>
        </p:spPr>
      </p:pic>
      <p:sp>
        <p:nvSpPr>
          <p:cNvPr id="21" name="四角形: 角を丸くする 20">
            <a:extLst>
              <a:ext uri="{FF2B5EF4-FFF2-40B4-BE49-F238E27FC236}">
                <a16:creationId xmlns:a16="http://schemas.microsoft.com/office/drawing/2014/main" id="{B5E40B90-2CB9-4BDE-581C-B7565BF877A3}"/>
              </a:ext>
            </a:extLst>
          </p:cNvPr>
          <p:cNvSpPr/>
          <p:nvPr/>
        </p:nvSpPr>
        <p:spPr>
          <a:xfrm>
            <a:off x="812824" y="1881493"/>
            <a:ext cx="4872955" cy="583425"/>
          </a:xfrm>
          <a:prstGeom prst="round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rPr>
              <a:t>お花見してきました</a:t>
            </a:r>
            <a:r>
              <a:rPr kumimoji="1" lang="ja-JP" altLang="en-US" b="1" dirty="0">
                <a:solidFill>
                  <a:schemeClr val="bg1"/>
                </a:solidFill>
              </a:rPr>
              <a:t>～満開の桜見納め～</a:t>
            </a:r>
          </a:p>
        </p:txBody>
      </p:sp>
      <p:pic>
        <p:nvPicPr>
          <p:cNvPr id="34" name="Picture 2" descr="5月 | フリーイラスト素材集〔イラストミント〕">
            <a:extLst>
              <a:ext uri="{FF2B5EF4-FFF2-40B4-BE49-F238E27FC236}">
                <a16:creationId xmlns:a16="http://schemas.microsoft.com/office/drawing/2014/main" id="{DD619EEB-E91C-464C-6B8D-2F4F31F6C7F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8755" y="978305"/>
            <a:ext cx="1249363" cy="1133054"/>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5月 イラスト 無料 – 5月の行事 イラスト 無料 – NSTIXA">
            <a:extLst>
              <a:ext uri="{FF2B5EF4-FFF2-40B4-BE49-F238E27FC236}">
                <a16:creationId xmlns:a16="http://schemas.microsoft.com/office/drawing/2014/main" id="{6CA86BBE-99D1-7261-D0B4-4254B6669EE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86756" y="967695"/>
            <a:ext cx="1036016" cy="1036016"/>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8" descr="食育カレンダー｜明治の食育｜株式会社 明治 - Meiji Co., Ltd.">
            <a:extLst>
              <a:ext uri="{FF2B5EF4-FFF2-40B4-BE49-F238E27FC236}">
                <a16:creationId xmlns:a16="http://schemas.microsoft.com/office/drawing/2014/main" id="{9381CC4F-7494-937A-7FD0-5337A9F9BE5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93908" y="1936970"/>
            <a:ext cx="609152" cy="60915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縁側で花見をする人のイラスト（カップル） | かわいいフリー素材集 いらすとや">
            <a:extLst>
              <a:ext uri="{FF2B5EF4-FFF2-40B4-BE49-F238E27FC236}">
                <a16:creationId xmlns:a16="http://schemas.microsoft.com/office/drawing/2014/main" id="{930B7CBB-639E-96F0-A202-F2FF3F93024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63960" y="1797838"/>
            <a:ext cx="692096" cy="774306"/>
          </a:xfrm>
          <a:prstGeom prst="rect">
            <a:avLst/>
          </a:prstGeom>
          <a:noFill/>
          <a:extLst>
            <a:ext uri="{909E8E84-426E-40DD-AFC4-6F175D3DCCD1}">
              <a14:hiddenFill xmlns:a14="http://schemas.microsoft.com/office/drawing/2010/main">
                <a:solidFill>
                  <a:srgbClr val="FFFFFF"/>
                </a:solidFill>
              </a14:hiddenFill>
            </a:ext>
          </a:extLst>
        </p:spPr>
      </p:pic>
      <p:sp>
        <p:nvSpPr>
          <p:cNvPr id="47" name="正方形/長方形 46">
            <a:extLst>
              <a:ext uri="{FF2B5EF4-FFF2-40B4-BE49-F238E27FC236}">
                <a16:creationId xmlns:a16="http://schemas.microsoft.com/office/drawing/2014/main" id="{65C5DC5F-94DF-EBC7-D204-DB8F8C1F3826}"/>
              </a:ext>
            </a:extLst>
          </p:cNvPr>
          <p:cNvSpPr/>
          <p:nvPr/>
        </p:nvSpPr>
        <p:spPr>
          <a:xfrm>
            <a:off x="144770" y="6059927"/>
            <a:ext cx="2568621" cy="180792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a:extLst>
              <a:ext uri="{FF2B5EF4-FFF2-40B4-BE49-F238E27FC236}">
                <a16:creationId xmlns:a16="http://schemas.microsoft.com/office/drawing/2014/main" id="{FE7F530D-24C1-71DD-3AA0-F9932E94610D}"/>
              </a:ext>
            </a:extLst>
          </p:cNvPr>
          <p:cNvSpPr/>
          <p:nvPr/>
        </p:nvSpPr>
        <p:spPr>
          <a:xfrm>
            <a:off x="3852370" y="6082767"/>
            <a:ext cx="2653758" cy="178508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0" name="図 39">
            <a:extLst>
              <a:ext uri="{FF2B5EF4-FFF2-40B4-BE49-F238E27FC236}">
                <a16:creationId xmlns:a16="http://schemas.microsoft.com/office/drawing/2014/main" id="{BAFF72B1-5066-7299-FCF8-5772541412D7}"/>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23866" y="6188318"/>
            <a:ext cx="2341760" cy="1688589"/>
          </a:xfrm>
          <a:prstGeom prst="rect">
            <a:avLst/>
          </a:prstGeom>
          <a:ln>
            <a:noFill/>
          </a:ln>
          <a:effectLst>
            <a:softEdge rad="112500"/>
          </a:effectLst>
        </p:spPr>
      </p:pic>
      <p:pic>
        <p:nvPicPr>
          <p:cNvPr id="42" name="図 41">
            <a:extLst>
              <a:ext uri="{FF2B5EF4-FFF2-40B4-BE49-F238E27FC236}">
                <a16:creationId xmlns:a16="http://schemas.microsoft.com/office/drawing/2014/main" id="{30D81AE3-06DC-FCAE-95C6-B775F938C023}"/>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971969" y="6242700"/>
            <a:ext cx="2386582" cy="1686643"/>
          </a:xfrm>
          <a:prstGeom prst="rect">
            <a:avLst/>
          </a:prstGeom>
          <a:ln>
            <a:noFill/>
          </a:ln>
          <a:effectLst>
            <a:softEdge rad="112500"/>
          </a:effectLst>
        </p:spPr>
      </p:pic>
      <p:sp>
        <p:nvSpPr>
          <p:cNvPr id="43" name="正方形/長方形 42">
            <a:extLst>
              <a:ext uri="{FF2B5EF4-FFF2-40B4-BE49-F238E27FC236}">
                <a16:creationId xmlns:a16="http://schemas.microsoft.com/office/drawing/2014/main" id="{70F5D1EC-7378-E736-4F9E-D1D8118016B8}"/>
              </a:ext>
            </a:extLst>
          </p:cNvPr>
          <p:cNvSpPr/>
          <p:nvPr/>
        </p:nvSpPr>
        <p:spPr>
          <a:xfrm>
            <a:off x="175295" y="8028782"/>
            <a:ext cx="2306684" cy="1634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a:extLst>
              <a:ext uri="{FF2B5EF4-FFF2-40B4-BE49-F238E27FC236}">
                <a16:creationId xmlns:a16="http://schemas.microsoft.com/office/drawing/2014/main" id="{C2947BC5-7D82-586E-54D1-4AD220A5742E}"/>
              </a:ext>
            </a:extLst>
          </p:cNvPr>
          <p:cNvSpPr/>
          <p:nvPr/>
        </p:nvSpPr>
        <p:spPr>
          <a:xfrm>
            <a:off x="3866761" y="8043518"/>
            <a:ext cx="2639366" cy="1634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6" name="図 45">
            <a:extLst>
              <a:ext uri="{FF2B5EF4-FFF2-40B4-BE49-F238E27FC236}">
                <a16:creationId xmlns:a16="http://schemas.microsoft.com/office/drawing/2014/main" id="{62CF58F7-9415-46D8-902B-F50EDE710298}"/>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956735" y="8124928"/>
            <a:ext cx="2478482" cy="1478926"/>
          </a:xfrm>
          <a:prstGeom prst="rect">
            <a:avLst/>
          </a:prstGeom>
          <a:ln>
            <a:noFill/>
          </a:ln>
          <a:effectLst>
            <a:softEdge rad="112500"/>
          </a:effectLst>
        </p:spPr>
      </p:pic>
      <p:pic>
        <p:nvPicPr>
          <p:cNvPr id="51" name="図 50">
            <a:extLst>
              <a:ext uri="{FF2B5EF4-FFF2-40B4-BE49-F238E27FC236}">
                <a16:creationId xmlns:a16="http://schemas.microsoft.com/office/drawing/2014/main" id="{4A640E0C-0312-6E82-38DE-4334384D2373}"/>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40677" y="8178316"/>
            <a:ext cx="2175919" cy="1464547"/>
          </a:xfrm>
          <a:prstGeom prst="rect">
            <a:avLst/>
          </a:prstGeom>
          <a:ln>
            <a:noFill/>
          </a:ln>
          <a:effectLst>
            <a:softEdge rad="112500"/>
          </a:effectLst>
        </p:spPr>
      </p:pic>
      <p:sp>
        <p:nvSpPr>
          <p:cNvPr id="59" name="四角形: 角を丸くする 58">
            <a:extLst>
              <a:ext uri="{FF2B5EF4-FFF2-40B4-BE49-F238E27FC236}">
                <a16:creationId xmlns:a16="http://schemas.microsoft.com/office/drawing/2014/main" id="{2F8A4ED6-BF64-68D3-2150-05443142034C}"/>
              </a:ext>
            </a:extLst>
          </p:cNvPr>
          <p:cNvSpPr/>
          <p:nvPr/>
        </p:nvSpPr>
        <p:spPr>
          <a:xfrm>
            <a:off x="1102292" y="7710729"/>
            <a:ext cx="4280411" cy="528626"/>
          </a:xfrm>
          <a:prstGeom prst="round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bg1"/>
                </a:solidFill>
              </a:rPr>
              <a:t>今月の</a:t>
            </a:r>
            <a:r>
              <a:rPr kumimoji="1" lang="ja-JP" altLang="en-US" sz="2000" b="1" dirty="0">
                <a:solidFill>
                  <a:schemeClr val="bg1"/>
                </a:solidFill>
              </a:rPr>
              <a:t>作品</a:t>
            </a:r>
            <a:r>
              <a:rPr lang="ja-JP" altLang="en-US" sz="2000" b="1" dirty="0">
                <a:solidFill>
                  <a:schemeClr val="bg1"/>
                </a:solidFill>
              </a:rPr>
              <a:t>たち～鯉のぼりと兜</a:t>
            </a:r>
            <a:endParaRPr kumimoji="1" lang="ja-JP" altLang="en-US" sz="2000" b="1" dirty="0">
              <a:solidFill>
                <a:schemeClr val="bg1"/>
              </a:solidFill>
            </a:endParaRPr>
          </a:p>
        </p:txBody>
      </p:sp>
      <p:sp>
        <p:nvSpPr>
          <p:cNvPr id="53" name="正方形/長方形 52">
            <a:extLst>
              <a:ext uri="{FF2B5EF4-FFF2-40B4-BE49-F238E27FC236}">
                <a16:creationId xmlns:a16="http://schemas.microsoft.com/office/drawing/2014/main" id="{199112BF-87EE-3AA6-CBC8-D62DA43E20EF}"/>
              </a:ext>
            </a:extLst>
          </p:cNvPr>
          <p:cNvSpPr/>
          <p:nvPr/>
        </p:nvSpPr>
        <p:spPr>
          <a:xfrm>
            <a:off x="2481978" y="8278931"/>
            <a:ext cx="1365345" cy="1374721"/>
          </a:xfrm>
          <a:prstGeom prst="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42" name="Picture 18" descr="5月 イラスト | 無料フリーイラスト素材集【Frame illust】">
            <a:extLst>
              <a:ext uri="{FF2B5EF4-FFF2-40B4-BE49-F238E27FC236}">
                <a16:creationId xmlns:a16="http://schemas.microsoft.com/office/drawing/2014/main" id="{FDF55283-97FC-01AC-1629-A444C82173CB}"/>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644535" y="8313277"/>
            <a:ext cx="1307741" cy="1307741"/>
          </a:xfrm>
          <a:prstGeom prst="rect">
            <a:avLst/>
          </a:prstGeom>
          <a:noFill/>
          <a:extLst>
            <a:ext uri="{909E8E84-426E-40DD-AFC4-6F175D3DCCD1}">
              <a14:hiddenFill xmlns:a14="http://schemas.microsoft.com/office/drawing/2010/main">
                <a:solidFill>
                  <a:srgbClr val="FFFFFF"/>
                </a:solidFill>
              </a14:hiddenFill>
            </a:ext>
          </a:extLst>
        </p:spPr>
      </p:pic>
      <p:sp>
        <p:nvSpPr>
          <p:cNvPr id="54" name="正方形/長方形 53">
            <a:extLst>
              <a:ext uri="{FF2B5EF4-FFF2-40B4-BE49-F238E27FC236}">
                <a16:creationId xmlns:a16="http://schemas.microsoft.com/office/drawing/2014/main" id="{CB82BF80-79AB-B78E-AC0C-99F5CFBE7717}"/>
              </a:ext>
            </a:extLst>
          </p:cNvPr>
          <p:cNvSpPr/>
          <p:nvPr/>
        </p:nvSpPr>
        <p:spPr>
          <a:xfrm>
            <a:off x="2692968" y="6316129"/>
            <a:ext cx="1151659" cy="1249043"/>
          </a:xfrm>
          <a:prstGeom prst="rect">
            <a:avLst/>
          </a:prstGeom>
          <a:solidFill>
            <a:srgbClr val="A3DB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40" name="Picture 16" descr="誕生日ケーキイラスト - No: 1544854｜無料イラスト・フリー素材なら「イラストAC」">
            <a:extLst>
              <a:ext uri="{FF2B5EF4-FFF2-40B4-BE49-F238E27FC236}">
                <a16:creationId xmlns:a16="http://schemas.microsoft.com/office/drawing/2014/main" id="{0FF589EA-631D-8CB8-853A-D6A868389115}"/>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678641" y="6386817"/>
            <a:ext cx="1151659" cy="1120404"/>
          </a:xfrm>
          <a:prstGeom prst="rect">
            <a:avLst/>
          </a:prstGeom>
          <a:noFill/>
          <a:extLst>
            <a:ext uri="{909E8E84-426E-40DD-AFC4-6F175D3DCCD1}">
              <a14:hiddenFill xmlns:a14="http://schemas.microsoft.com/office/drawing/2010/main">
                <a:solidFill>
                  <a:srgbClr val="FFFFFF"/>
                </a:solidFill>
              </a14:hiddenFill>
            </a:ext>
          </a:extLst>
        </p:spPr>
      </p:pic>
      <p:sp>
        <p:nvSpPr>
          <p:cNvPr id="48" name="四角形: 角を丸くする 47">
            <a:extLst>
              <a:ext uri="{FF2B5EF4-FFF2-40B4-BE49-F238E27FC236}">
                <a16:creationId xmlns:a16="http://schemas.microsoft.com/office/drawing/2014/main" id="{EF77822E-2EBC-5EFF-DB36-18170568D87F}"/>
              </a:ext>
            </a:extLst>
          </p:cNvPr>
          <p:cNvSpPr/>
          <p:nvPr/>
        </p:nvSpPr>
        <p:spPr>
          <a:xfrm>
            <a:off x="1130737" y="5975614"/>
            <a:ext cx="3740840" cy="527029"/>
          </a:xfrm>
          <a:prstGeom prst="round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rPr>
              <a:t>～４月の誕生日のお客様～</a:t>
            </a:r>
            <a:endParaRPr kumimoji="1" lang="ja-JP" altLang="en-US" b="1" dirty="0">
              <a:solidFill>
                <a:schemeClr val="bg1"/>
              </a:solidFill>
            </a:endParaRPr>
          </a:p>
        </p:txBody>
      </p:sp>
      <p:pic>
        <p:nvPicPr>
          <p:cNvPr id="1028" name="Picture 4" descr="チューリップのイラスト | ゆるくてかわいい無料イラスト・アイコン素材屋「ぴよたそ」">
            <a:extLst>
              <a:ext uri="{FF2B5EF4-FFF2-40B4-BE49-F238E27FC236}">
                <a16:creationId xmlns:a16="http://schemas.microsoft.com/office/drawing/2014/main" id="{F88E9A94-4125-C650-0DBB-17D9813AC6F4}"/>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221489" y="5952671"/>
            <a:ext cx="636516" cy="636516"/>
          </a:xfrm>
          <a:prstGeom prst="rect">
            <a:avLst/>
          </a:prstGeom>
          <a:noFill/>
          <a:extLst>
            <a:ext uri="{909E8E84-426E-40DD-AFC4-6F175D3DCCD1}">
              <a14:hiddenFill xmlns:a14="http://schemas.microsoft.com/office/drawing/2010/main">
                <a:solidFill>
                  <a:srgbClr val="FFFFFF"/>
                </a:solidFill>
              </a14:hiddenFill>
            </a:ext>
          </a:extLst>
        </p:spPr>
      </p:pic>
      <p:sp>
        <p:nvSpPr>
          <p:cNvPr id="6" name="正方形/長方形 5">
            <a:extLst>
              <a:ext uri="{FF2B5EF4-FFF2-40B4-BE49-F238E27FC236}">
                <a16:creationId xmlns:a16="http://schemas.microsoft.com/office/drawing/2014/main" id="{FA00EF25-0F2E-4DFE-BD42-245C05D3AE15}"/>
              </a:ext>
            </a:extLst>
          </p:cNvPr>
          <p:cNvSpPr/>
          <p:nvPr/>
        </p:nvSpPr>
        <p:spPr>
          <a:xfrm>
            <a:off x="-2188239" y="3263582"/>
            <a:ext cx="122372" cy="457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744A6686-1FB2-178C-8CE8-F459B9292C22}"/>
              </a:ext>
            </a:extLst>
          </p:cNvPr>
          <p:cNvSpPr/>
          <p:nvPr/>
        </p:nvSpPr>
        <p:spPr>
          <a:xfrm>
            <a:off x="119575" y="5211665"/>
            <a:ext cx="6463403" cy="794387"/>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rPr>
              <a:t>ゴールデンウィークの由来：</a:t>
            </a:r>
            <a:r>
              <a:rPr lang="en-US" altLang="ja-JP" sz="1200" b="1" dirty="0">
                <a:solidFill>
                  <a:schemeClr val="tx1"/>
                </a:solidFill>
              </a:rPr>
              <a:t>1950</a:t>
            </a:r>
            <a:r>
              <a:rPr lang="ja-JP" altLang="en-US" sz="1200" b="1" dirty="0">
                <a:solidFill>
                  <a:schemeClr val="tx1"/>
                </a:solidFill>
              </a:rPr>
              <a:t>年代の映画業界が</a:t>
            </a:r>
            <a:r>
              <a:rPr lang="en-US" altLang="ja-JP" sz="1200" b="1" dirty="0">
                <a:solidFill>
                  <a:schemeClr val="tx1"/>
                </a:solidFill>
              </a:rPr>
              <a:t>4</a:t>
            </a:r>
            <a:r>
              <a:rPr lang="ja-JP" altLang="en-US" sz="1200" b="1" dirty="0">
                <a:solidFill>
                  <a:schemeClr val="tx1"/>
                </a:solidFill>
              </a:rPr>
              <a:t>月末から</a:t>
            </a:r>
            <a:r>
              <a:rPr lang="en-US" altLang="ja-JP" sz="1200" b="1" dirty="0">
                <a:solidFill>
                  <a:schemeClr val="tx1"/>
                </a:solidFill>
              </a:rPr>
              <a:t>5</a:t>
            </a:r>
            <a:r>
              <a:rPr lang="ja-JP" altLang="en-US" sz="1200" b="1" dirty="0">
                <a:solidFill>
                  <a:schemeClr val="tx1"/>
                </a:solidFill>
              </a:rPr>
              <a:t>月上旬の連休に、正月やお盆以上の動員を記録したことで、観客を呼び込むための「黄金週間」という宣伝用語を作ったのが始まりです。</a:t>
            </a:r>
            <a:r>
              <a:rPr lang="en-US" altLang="ja-JP" sz="1200" b="1" dirty="0">
                <a:solidFill>
                  <a:schemeClr val="tx1"/>
                </a:solidFill>
              </a:rPr>
              <a:t>1951</a:t>
            </a:r>
            <a:r>
              <a:rPr lang="ja-JP" altLang="en-US" sz="1200" b="1" dirty="0">
                <a:solidFill>
                  <a:schemeClr val="tx1"/>
                </a:solidFill>
              </a:rPr>
              <a:t>年公開の映画</a:t>
            </a:r>
            <a:r>
              <a:rPr lang="en-US" altLang="ja-JP" sz="1200" b="1" dirty="0">
                <a:solidFill>
                  <a:schemeClr val="tx1"/>
                </a:solidFill>
              </a:rPr>
              <a:t>『</a:t>
            </a:r>
            <a:r>
              <a:rPr lang="ja-JP" altLang="en-US" sz="1200" b="1" dirty="0">
                <a:solidFill>
                  <a:schemeClr val="tx1"/>
                </a:solidFill>
              </a:rPr>
              <a:t>自由学校</a:t>
            </a:r>
            <a:r>
              <a:rPr lang="en-US" altLang="ja-JP" sz="1200" b="1" dirty="0">
                <a:solidFill>
                  <a:schemeClr val="tx1"/>
                </a:solidFill>
              </a:rPr>
              <a:t>』</a:t>
            </a:r>
            <a:r>
              <a:rPr lang="ja-JP" altLang="en-US" sz="1200" b="1" dirty="0">
                <a:solidFill>
                  <a:schemeClr val="tx1"/>
                </a:solidFill>
              </a:rPr>
              <a:t>のヒットが決定打となり、放送用語の「ゴールデンタイム」に倣って命名されまし</a:t>
            </a:r>
            <a:endParaRPr kumimoji="1" lang="ja-JP" altLang="en-US" sz="1200" b="1" dirty="0">
              <a:solidFill>
                <a:schemeClr val="tx1"/>
              </a:solidFill>
            </a:endParaRPr>
          </a:p>
        </p:txBody>
      </p:sp>
      <p:sp>
        <p:nvSpPr>
          <p:cNvPr id="19" name="四角形: 角を丸くする 18">
            <a:extLst>
              <a:ext uri="{FF2B5EF4-FFF2-40B4-BE49-F238E27FC236}">
                <a16:creationId xmlns:a16="http://schemas.microsoft.com/office/drawing/2014/main" id="{9638F932-BEA9-7A15-F6F5-F36606043098}"/>
              </a:ext>
            </a:extLst>
          </p:cNvPr>
          <p:cNvSpPr/>
          <p:nvPr/>
        </p:nvSpPr>
        <p:spPr>
          <a:xfrm>
            <a:off x="2465361" y="4812022"/>
            <a:ext cx="1924498" cy="414950"/>
          </a:xfrm>
          <a:prstGeom prst="round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rPr>
              <a:t>5</a:t>
            </a:r>
            <a:r>
              <a:rPr kumimoji="1" lang="ja-JP" altLang="en-US" sz="1600" b="1" dirty="0">
                <a:solidFill>
                  <a:schemeClr val="bg1"/>
                </a:solidFill>
              </a:rPr>
              <a:t>月の豆知識</a:t>
            </a:r>
          </a:p>
        </p:txBody>
      </p:sp>
      <p:pic>
        <p:nvPicPr>
          <p:cNvPr id="20" name="Picture 4" descr="チューリップのイラスト | ゆるくてかわいい無料イラスト・アイコン素材屋「ぴよたそ」">
            <a:extLst>
              <a:ext uri="{FF2B5EF4-FFF2-40B4-BE49-F238E27FC236}">
                <a16:creationId xmlns:a16="http://schemas.microsoft.com/office/drawing/2014/main" id="{8A8C5FD1-B193-56D1-9392-80B1A3E32C03}"/>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016281" y="4825554"/>
            <a:ext cx="428024" cy="42802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チューリップのイラスト | ゆるくてかわいい無料イラスト・アイコン素材屋「ぴよたそ」">
            <a:extLst>
              <a:ext uri="{FF2B5EF4-FFF2-40B4-BE49-F238E27FC236}">
                <a16:creationId xmlns:a16="http://schemas.microsoft.com/office/drawing/2014/main" id="{109DC3F2-E6B0-5BDC-509B-1675F7A25F1B}"/>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471166" y="4817781"/>
            <a:ext cx="414950" cy="41495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チューリップのイラスト | ゆるくてかわいい無料イラスト・アイコン素材屋「ぴよたそ」">
            <a:extLst>
              <a:ext uri="{FF2B5EF4-FFF2-40B4-BE49-F238E27FC236}">
                <a16:creationId xmlns:a16="http://schemas.microsoft.com/office/drawing/2014/main" id="{53496E47-DF8E-A2D7-5ED3-8863AF70190C}"/>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211324" y="5930783"/>
            <a:ext cx="608103" cy="712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746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C254CF73-3AA9-41C6-BF30-5D7D34259693}" type="datetimeFigureOut">
              <a:rPr kumimoji="1" lang="ja-JP" altLang="en-US" smtClean="0"/>
              <a:t>2026/5/8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2566957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254CF73-3AA9-41C6-BF30-5D7D34259693}" type="datetimeFigureOut">
              <a:rPr kumimoji="1" lang="ja-JP" altLang="en-US" smtClean="0"/>
              <a:t>2026/5/8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2399983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254CF73-3AA9-41C6-BF30-5D7D34259693}" type="datetimeFigureOut">
              <a:rPr kumimoji="1" lang="ja-JP" altLang="en-US" smtClean="0"/>
              <a:t>2026/5/8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3832704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254CF73-3AA9-41C6-BF30-5D7D34259693}" type="datetimeFigureOut">
              <a:rPr kumimoji="1" lang="ja-JP" altLang="en-US" smtClean="0"/>
              <a:t>2026/5/8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2251027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C254CF73-3AA9-41C6-BF30-5D7D34259693}" type="datetimeFigureOut">
              <a:rPr kumimoji="1" lang="ja-JP" altLang="en-US" smtClean="0"/>
              <a:t>2026/5/8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2364226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C254CF73-3AA9-41C6-BF30-5D7D34259693}" type="datetimeFigureOut">
              <a:rPr kumimoji="1" lang="ja-JP" altLang="en-US" smtClean="0"/>
              <a:t>2026/5/8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1803884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C254CF73-3AA9-41C6-BF30-5D7D34259693}" type="datetimeFigureOut">
              <a:rPr kumimoji="1" lang="ja-JP" altLang="en-US" smtClean="0"/>
              <a:t>2026/5/8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3664368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C254CF73-3AA9-41C6-BF30-5D7D34259693}" type="datetimeFigureOut">
              <a:rPr kumimoji="1" lang="ja-JP" altLang="en-US" smtClean="0"/>
              <a:t>2026/5/8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2064240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254CF73-3AA9-41C6-BF30-5D7D34259693}" type="datetimeFigureOut">
              <a:rPr kumimoji="1" lang="ja-JP" altLang="en-US" smtClean="0"/>
              <a:t>2026/5/8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1194325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254CF73-3AA9-41C6-BF30-5D7D34259693}" type="datetimeFigureOut">
              <a:rPr kumimoji="1" lang="ja-JP" altLang="en-US" smtClean="0"/>
              <a:t>2026/5/8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1803526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254CF73-3AA9-41C6-BF30-5D7D34259693}" type="datetimeFigureOut">
              <a:rPr kumimoji="1" lang="ja-JP" altLang="en-US" smtClean="0"/>
              <a:t>2026/5/8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3869431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54CF73-3AA9-41C6-BF30-5D7D34259693}" type="datetimeFigureOut">
              <a:rPr kumimoji="1" lang="ja-JP" altLang="en-US" smtClean="0"/>
              <a:t>2026/5/8</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30582912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585080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18511</TotalTime>
  <Words>145</Words>
  <Application>Microsoft Office PowerPoint</Application>
  <PresentationFormat>ワイド画面</PresentationFormat>
  <Paragraphs>8</Paragraphs>
  <Slides>1</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vt:i4>
      </vt:variant>
    </vt:vector>
  </HeadingPairs>
  <TitlesOfParts>
    <vt:vector size="9" baseType="lpstr">
      <vt:lpstr>AR PハイカラＰＯＰ体H</vt:lpstr>
      <vt:lpstr>HGPｺﾞｼｯｸE</vt:lpstr>
      <vt:lpstr>HGP創英角ｺﾞｼｯｸUB</vt:lpstr>
      <vt:lpstr>ＭＳ Ｐ明朝</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長谷部雅人</dc:creator>
  <cp:lastModifiedBy>陽介 石井</cp:lastModifiedBy>
  <cp:revision>1288</cp:revision>
  <cp:lastPrinted>2026-04-30T00:35:38Z</cp:lastPrinted>
  <dcterms:created xsi:type="dcterms:W3CDTF">2014-05-28T11:26:15Z</dcterms:created>
  <dcterms:modified xsi:type="dcterms:W3CDTF">2026-05-08T05:09:40Z</dcterms:modified>
</cp:coreProperties>
</file>