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DBFF"/>
    <a:srgbClr val="7CEB99"/>
    <a:srgbClr val="A20000"/>
    <a:srgbClr val="C189F7"/>
    <a:srgbClr val="F6C3FF"/>
    <a:srgbClr val="989800"/>
    <a:srgbClr val="FFCE3C"/>
    <a:srgbClr val="DE10C1"/>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00" autoAdjust="0"/>
    <p:restoredTop sz="94660"/>
  </p:normalViewPr>
  <p:slideViewPr>
    <p:cSldViewPr snapToGrid="0">
      <p:cViewPr>
        <p:scale>
          <a:sx n="50" d="100"/>
          <a:sy n="50" d="100"/>
        </p:scale>
        <p:origin x="624" y="3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3341" y="6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9356" cy="495208"/>
          </a:xfrm>
          <a:prstGeom prst="rect">
            <a:avLst/>
          </a:prstGeom>
        </p:spPr>
        <p:txBody>
          <a:bodyPr vert="horz" lIns="90743" tIns="45371" rIns="90743" bIns="453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834" y="1"/>
            <a:ext cx="2919356" cy="495208"/>
          </a:xfrm>
          <a:prstGeom prst="rect">
            <a:avLst/>
          </a:prstGeom>
        </p:spPr>
        <p:txBody>
          <a:bodyPr vert="horz" lIns="90743" tIns="45371" rIns="90743" bIns="45371" rtlCol="0"/>
          <a:lstStyle>
            <a:lvl1pPr algn="r">
              <a:defRPr sz="1200"/>
            </a:lvl1pPr>
          </a:lstStyle>
          <a:p>
            <a:fld id="{CFBFFCA7-880D-4E5A-B963-C34B37AB8385}" type="datetimeFigureOut">
              <a:rPr kumimoji="1" lang="ja-JP" altLang="en-US" smtClean="0"/>
              <a:t>2026/3/6</a:t>
            </a:fld>
            <a:endParaRPr kumimoji="1" lang="ja-JP" altLang="en-US"/>
          </a:p>
        </p:txBody>
      </p:sp>
      <p:sp>
        <p:nvSpPr>
          <p:cNvPr id="6" name="フッター プレースホルダー 5"/>
          <p:cNvSpPr>
            <a:spLocks noGrp="1"/>
          </p:cNvSpPr>
          <p:nvPr>
            <p:ph type="ftr" sz="quarter" idx="4"/>
          </p:nvPr>
        </p:nvSpPr>
        <p:spPr>
          <a:xfrm>
            <a:off x="0" y="9371105"/>
            <a:ext cx="2919356" cy="495208"/>
          </a:xfrm>
          <a:prstGeom prst="rect">
            <a:avLst/>
          </a:prstGeom>
        </p:spPr>
        <p:txBody>
          <a:bodyPr vert="horz" lIns="90743" tIns="45371" rIns="90743" bIns="453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834" y="9371105"/>
            <a:ext cx="2919356" cy="495208"/>
          </a:xfrm>
          <a:prstGeom prst="rect">
            <a:avLst/>
          </a:prstGeom>
        </p:spPr>
        <p:txBody>
          <a:bodyPr vert="horz" lIns="90743" tIns="45371" rIns="90743" bIns="45371" rtlCol="0" anchor="b"/>
          <a:lstStyle>
            <a:lvl1pPr algn="r">
              <a:defRPr sz="1200"/>
            </a:lvl1pPr>
          </a:lstStyle>
          <a:p>
            <a:fld id="{AEF985A6-ACDC-4D12-818E-83731EBF4868}" type="slidenum">
              <a:rPr kumimoji="1" lang="ja-JP" altLang="en-US" smtClean="0"/>
              <a:t>‹#›</a:t>
            </a:fld>
            <a:endParaRPr kumimoji="1" lang="ja-JP" altLang="en-US"/>
          </a:p>
        </p:txBody>
      </p:sp>
    </p:spTree>
    <p:extLst>
      <p:ext uri="{BB962C8B-B14F-4D97-AF65-F5344CB8AC3E}">
        <p14:creationId xmlns:p14="http://schemas.microsoft.com/office/powerpoint/2010/main" val="10590367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eg"/><Relationship Id="rId3" Type="http://schemas.openxmlformats.org/officeDocument/2006/relationships/image" Target="../media/image1.jpeg"/><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png"/><Relationship Id="rId2" Type="http://schemas.openxmlformats.org/officeDocument/2006/relationships/slide" Target="../slides/slide1.xml"/><Relationship Id="rId16" Type="http://schemas.openxmlformats.org/officeDocument/2006/relationships/image" Target="../media/image13.png"/><Relationship Id="rId1" Type="http://schemas.openxmlformats.org/officeDocument/2006/relationships/notesMaster" Target="../notesMasters/notesMaster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hyperlink" Target="https://gahag.net/008631-dots-frame/" TargetMode="External"/><Relationship Id="rId15" Type="http://schemas.openxmlformats.org/officeDocument/2006/relationships/image" Target="../media/image12.pn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image" Target="../media/image2.png"/><Relationship Id="rId9" Type="http://schemas.openxmlformats.org/officeDocument/2006/relationships/image" Target="../media/image6.jpeg"/><Relationship Id="rId14" Type="http://schemas.openxmlformats.org/officeDocument/2006/relationships/image" Target="../media/image11.jpeg"/></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Text Box 24"/>
          <p:cNvSpPr txBox="1">
            <a:spLocks noChangeArrowheads="1"/>
          </p:cNvSpPr>
          <p:nvPr/>
        </p:nvSpPr>
        <p:spPr bwMode="auto">
          <a:xfrm>
            <a:off x="230357" y="138166"/>
            <a:ext cx="525294" cy="232509"/>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lgn="ctr">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222" tIns="18149"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900" dirty="0">
              <a:solidFill>
                <a:srgbClr val="000000"/>
              </a:solidFill>
              <a:latin typeface="ＭＳ Ｐ明朝"/>
              <a:ea typeface="ＭＳ Ｐ明朝"/>
            </a:endParaRPr>
          </a:p>
        </p:txBody>
      </p:sp>
      <p:sp>
        <p:nvSpPr>
          <p:cNvPr id="52" name="Rectangle 53"/>
          <p:cNvSpPr>
            <a:spLocks noChangeArrowheads="1"/>
          </p:cNvSpPr>
          <p:nvPr/>
        </p:nvSpPr>
        <p:spPr bwMode="auto">
          <a:xfrm>
            <a:off x="87523" y="116661"/>
            <a:ext cx="6520922" cy="9643640"/>
          </a:xfrm>
          <a:prstGeom prst="rect">
            <a:avLst/>
          </a:prstGeom>
          <a:noFill/>
          <a:ln w="3175" algn="ctr">
            <a:solidFill>
              <a:srgbClr xmlns:mc="http://schemas.openxmlformats.org/markup-compatibility/2006" xmlns:a14="http://schemas.microsoft.com/office/drawing/2010/main" val="000000" mc:Ignorable="a14" a14:legacySpreadsheetColorIndex="64"/>
            </a:solidFill>
            <a:miter lim="800000"/>
            <a:headEnd/>
            <a:tailEnd/>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743" tIns="45371" rIns="90743" bIns="45371"/>
          <a:lstStyle/>
          <a:p>
            <a:endParaRPr lang="ja-JP" altLang="en-US"/>
          </a:p>
        </p:txBody>
      </p:sp>
      <p:pic>
        <p:nvPicPr>
          <p:cNvPr id="50" name="図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978" y="2461095"/>
            <a:ext cx="46862" cy="45719"/>
          </a:xfrm>
          <a:prstGeom prst="rect">
            <a:avLst/>
          </a:prstGeom>
        </p:spPr>
      </p:pic>
      <p:sp>
        <p:nvSpPr>
          <p:cNvPr id="3" name="AutoShape 2" descr="「誕生日 イラスト」の画像検索結果">
            <a:extLst>
              <a:ext uri="{FF2B5EF4-FFF2-40B4-BE49-F238E27FC236}">
                <a16:creationId xmlns:a16="http://schemas.microsoft.com/office/drawing/2014/main" id="{DC6B0195-37A4-4E40-9D6E-7C4495050C1C}"/>
              </a:ext>
            </a:extLst>
          </p:cNvPr>
          <p:cNvSpPr>
            <a:spLocks noChangeAspect="1" noChangeArrowheads="1"/>
          </p:cNvSpPr>
          <p:nvPr/>
        </p:nvSpPr>
        <p:spPr bwMode="auto">
          <a:xfrm>
            <a:off x="3214689" y="47799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endParaRPr lang="ja-JP" altLang="en-US"/>
          </a:p>
        </p:txBody>
      </p:sp>
      <p:sp>
        <p:nvSpPr>
          <p:cNvPr id="4" name="AutoShape 4" descr="「誕生日 イラスト」の画像検索結果">
            <a:extLst>
              <a:ext uri="{FF2B5EF4-FFF2-40B4-BE49-F238E27FC236}">
                <a16:creationId xmlns:a16="http://schemas.microsoft.com/office/drawing/2014/main" id="{FDDC6D00-2FEC-4C9C-8534-BAF18699BD53}"/>
              </a:ext>
            </a:extLst>
          </p:cNvPr>
          <p:cNvSpPr>
            <a:spLocks noChangeAspect="1" noChangeArrowheads="1"/>
          </p:cNvSpPr>
          <p:nvPr/>
        </p:nvSpPr>
        <p:spPr bwMode="auto">
          <a:xfrm>
            <a:off x="3547569" y="55513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endParaRPr lang="ja-JP" altLang="en-US"/>
          </a:p>
        </p:txBody>
      </p:sp>
      <p:sp>
        <p:nvSpPr>
          <p:cNvPr id="31" name="楕円 30">
            <a:extLst>
              <a:ext uri="{FF2B5EF4-FFF2-40B4-BE49-F238E27FC236}">
                <a16:creationId xmlns:a16="http://schemas.microsoft.com/office/drawing/2014/main" id="{1B3A2290-F359-EB80-71D4-69EC19C25073}"/>
              </a:ext>
            </a:extLst>
          </p:cNvPr>
          <p:cNvSpPr/>
          <p:nvPr/>
        </p:nvSpPr>
        <p:spPr>
          <a:xfrm>
            <a:off x="3728858" y="4397018"/>
            <a:ext cx="103490" cy="71877"/>
          </a:xfrm>
          <a:prstGeom prst="ellipse">
            <a:avLst/>
          </a:prstGeom>
          <a:solidFill>
            <a:srgbClr val="FEF6F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kumimoji="1" lang="ja-JP" altLang="en-US"/>
          </a:p>
        </p:txBody>
      </p:sp>
      <p:sp>
        <p:nvSpPr>
          <p:cNvPr id="15" name="正方形/長方形 14">
            <a:extLst>
              <a:ext uri="{FF2B5EF4-FFF2-40B4-BE49-F238E27FC236}">
                <a16:creationId xmlns:a16="http://schemas.microsoft.com/office/drawing/2014/main" id="{FE27E351-CDB3-9B53-716F-D470C952FBCB}"/>
              </a:ext>
            </a:extLst>
          </p:cNvPr>
          <p:cNvSpPr/>
          <p:nvPr/>
        </p:nvSpPr>
        <p:spPr>
          <a:xfrm>
            <a:off x="86407" y="116660"/>
            <a:ext cx="6520921" cy="956235"/>
          </a:xfrm>
          <a:prstGeom prst="rect">
            <a:avLst/>
          </a:prstGeom>
          <a:solidFill>
            <a:schemeClr val="accent6">
              <a:lumMod val="60000"/>
              <a:lumOff val="4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sz="3200" dirty="0">
              <a:ln w="0"/>
              <a:solidFill>
                <a:schemeClr val="bg1"/>
              </a:solidFill>
              <a:effectLst>
                <a:outerShdw blurRad="38100" dist="19050" dir="2700000" algn="tl" rotWithShape="0">
                  <a:schemeClr val="dk1">
                    <a:alpha val="40000"/>
                  </a:schemeClr>
                </a:outerShdw>
              </a:effectLst>
              <a:highlight>
                <a:srgbClr val="000080"/>
              </a:highlight>
              <a:latin typeface="HGPｺﾞｼｯｸE" panose="020B0900000000000000" pitchFamily="50" charset="-128"/>
              <a:ea typeface="HGPｺﾞｼｯｸE" panose="020B0900000000000000" pitchFamily="50" charset="-128"/>
            </a:endParaRPr>
          </a:p>
        </p:txBody>
      </p:sp>
      <p:sp>
        <p:nvSpPr>
          <p:cNvPr id="55" name="AutoShape 14">
            <a:extLst>
              <a:ext uri="{FF2B5EF4-FFF2-40B4-BE49-F238E27FC236}">
                <a16:creationId xmlns:a16="http://schemas.microsoft.com/office/drawing/2014/main" id="{4BD157B8-88AA-352B-BA6E-41FADA1D70EE}"/>
              </a:ext>
            </a:extLst>
          </p:cNvPr>
          <p:cNvSpPr>
            <a:spLocks noChangeAspect="1" noChangeArrowheads="1"/>
          </p:cNvSpPr>
          <p:nvPr/>
        </p:nvSpPr>
        <p:spPr bwMode="auto">
          <a:xfrm>
            <a:off x="3367088" y="49323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AutoShape 12" descr="秋の葉に囲まれたドングリを保持するかわいい漫画リスイラストイラスト素材透過、PNGフリー画像ダウンロード - Pngtree">
            <a:extLst>
              <a:ext uri="{FF2B5EF4-FFF2-40B4-BE49-F238E27FC236}">
                <a16:creationId xmlns:a16="http://schemas.microsoft.com/office/drawing/2014/main" id="{21B99546-2C44-5E41-4E08-282302AD7252}"/>
              </a:ext>
            </a:extLst>
          </p:cNvPr>
          <p:cNvSpPr>
            <a:spLocks noChangeAspect="1" noChangeArrowheads="1"/>
          </p:cNvSpPr>
          <p:nvPr/>
        </p:nvSpPr>
        <p:spPr bwMode="auto">
          <a:xfrm>
            <a:off x="3519488" y="50847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14" descr="秋の葉に囲まれたドングリを保持するかわいい漫画リスイラストイラスト素材透過、PNGフリー画像ダウンロード - Pngtree">
            <a:extLst>
              <a:ext uri="{FF2B5EF4-FFF2-40B4-BE49-F238E27FC236}">
                <a16:creationId xmlns:a16="http://schemas.microsoft.com/office/drawing/2014/main" id="{213D30CD-8338-1792-4B43-4D1610976B95}"/>
              </a:ext>
            </a:extLst>
          </p:cNvPr>
          <p:cNvSpPr>
            <a:spLocks noChangeAspect="1" noChangeArrowheads="1"/>
          </p:cNvSpPr>
          <p:nvPr/>
        </p:nvSpPr>
        <p:spPr bwMode="auto">
          <a:xfrm>
            <a:off x="3671888" y="52371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6" descr="도토리 만화 그림과 다람쥐, 만화, 다람쥐, 도토리 만화 동물 그림과 다람쥐 PNG 일러스트 및 이미지 에 대한 무료 다운로드 -  Pngtree">
            <a:extLst>
              <a:ext uri="{FF2B5EF4-FFF2-40B4-BE49-F238E27FC236}">
                <a16:creationId xmlns:a16="http://schemas.microsoft.com/office/drawing/2014/main" id="{9AAB1F69-8A88-41AC-AD3F-435E5DD104AE}"/>
              </a:ext>
            </a:extLst>
          </p:cNvPr>
          <p:cNvSpPr>
            <a:spLocks noChangeAspect="1" noChangeArrowheads="1"/>
          </p:cNvSpPr>
          <p:nvPr/>
        </p:nvSpPr>
        <p:spPr bwMode="auto">
          <a:xfrm>
            <a:off x="3824288" y="53895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正方形/長方形 4">
            <a:extLst>
              <a:ext uri="{FF2B5EF4-FFF2-40B4-BE49-F238E27FC236}">
                <a16:creationId xmlns:a16="http://schemas.microsoft.com/office/drawing/2014/main" id="{CB5C520A-79FC-DBEF-088B-E2C5FF76BE8E}"/>
              </a:ext>
            </a:extLst>
          </p:cNvPr>
          <p:cNvSpPr/>
          <p:nvPr/>
        </p:nvSpPr>
        <p:spPr>
          <a:xfrm>
            <a:off x="103032" y="5962354"/>
            <a:ext cx="6513156" cy="379794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F1D37994-F25C-7B01-7ED2-841FB726B6CA}"/>
              </a:ext>
            </a:extLst>
          </p:cNvPr>
          <p:cNvSpPr/>
          <p:nvPr/>
        </p:nvSpPr>
        <p:spPr>
          <a:xfrm>
            <a:off x="78664" y="1093693"/>
            <a:ext cx="6537524" cy="132445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98F5BC16-7183-7031-4088-2530397D47B2}"/>
              </a:ext>
            </a:extLst>
          </p:cNvPr>
          <p:cNvSpPr/>
          <p:nvPr/>
        </p:nvSpPr>
        <p:spPr>
          <a:xfrm>
            <a:off x="144715" y="1188322"/>
            <a:ext cx="6404304" cy="99143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AR PハイカラＰＯＰ体H" panose="040B0900000000000000" pitchFamily="50" charset="-128"/>
                <a:ea typeface="AR PハイカラＰＯＰ体H" panose="040B0900000000000000" pitchFamily="50" charset="-128"/>
              </a:rPr>
              <a:t>三寒四温と言いますが、季節の変わり目は体調管理が難しくなります。花粉飛散の本格シーズンにもなりますので体調変化に気をつけたいですね。</a:t>
            </a:r>
            <a:endParaRPr lang="en-US" altLang="ja-JP" sz="2000" b="1" dirty="0">
              <a:solidFill>
                <a:schemeClr val="tx1"/>
              </a:solidFill>
              <a:latin typeface="AR PハイカラＰＯＰ体H" panose="040B0900000000000000" pitchFamily="50" charset="-128"/>
              <a:ea typeface="AR PハイカラＰＯＰ体H" panose="040B0900000000000000" pitchFamily="50" charset="-128"/>
            </a:endParaRPr>
          </a:p>
        </p:txBody>
      </p:sp>
      <p:pic>
        <p:nvPicPr>
          <p:cNvPr id="20" name="図 19">
            <a:extLst>
              <a:ext uri="{FF2B5EF4-FFF2-40B4-BE49-F238E27FC236}">
                <a16:creationId xmlns:a16="http://schemas.microsoft.com/office/drawing/2014/main" id="{F697E684-941A-6F5F-F271-E2B98DBF680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7318" y="2425666"/>
            <a:ext cx="6488870" cy="3536687"/>
          </a:xfrm>
          <a:prstGeom prst="rect">
            <a:avLst/>
          </a:prstGeom>
        </p:spPr>
      </p:pic>
      <p:pic>
        <p:nvPicPr>
          <p:cNvPr id="23" name="図 22">
            <a:extLst>
              <a:ext uri="{FF2B5EF4-FFF2-40B4-BE49-F238E27FC236}">
                <a16:creationId xmlns:a16="http://schemas.microsoft.com/office/drawing/2014/main" id="{63D206EA-E001-3469-5417-9BA20165C5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321" y="2832550"/>
            <a:ext cx="1963993" cy="1472995"/>
          </a:xfrm>
          <a:prstGeom prst="rect">
            <a:avLst/>
          </a:prstGeom>
          <a:ln>
            <a:noFill/>
          </a:ln>
          <a:effectLst>
            <a:softEdge rad="112500"/>
          </a:effectLst>
        </p:spPr>
      </p:pic>
      <p:pic>
        <p:nvPicPr>
          <p:cNvPr id="25" name="図 24">
            <a:extLst>
              <a:ext uri="{FF2B5EF4-FFF2-40B4-BE49-F238E27FC236}">
                <a16:creationId xmlns:a16="http://schemas.microsoft.com/office/drawing/2014/main" id="{EB89949F-219F-AC7A-8F11-D578329D21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884" y="4397018"/>
            <a:ext cx="1944865" cy="1458649"/>
          </a:xfrm>
          <a:prstGeom prst="rect">
            <a:avLst/>
          </a:prstGeom>
          <a:ln>
            <a:noFill/>
          </a:ln>
          <a:effectLst>
            <a:softEdge rad="112500"/>
          </a:effectLst>
        </p:spPr>
      </p:pic>
      <p:pic>
        <p:nvPicPr>
          <p:cNvPr id="27" name="図 26">
            <a:extLst>
              <a:ext uri="{FF2B5EF4-FFF2-40B4-BE49-F238E27FC236}">
                <a16:creationId xmlns:a16="http://schemas.microsoft.com/office/drawing/2014/main" id="{32819AE1-7EF4-6553-F7B4-C1760016ADA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08824" y="2832550"/>
            <a:ext cx="1990735" cy="1493052"/>
          </a:xfrm>
          <a:prstGeom prst="rect">
            <a:avLst/>
          </a:prstGeom>
          <a:ln>
            <a:noFill/>
          </a:ln>
          <a:effectLst>
            <a:softEdge rad="112500"/>
          </a:effectLst>
        </p:spPr>
      </p:pic>
      <p:pic>
        <p:nvPicPr>
          <p:cNvPr id="29" name="図 28">
            <a:extLst>
              <a:ext uri="{FF2B5EF4-FFF2-40B4-BE49-F238E27FC236}">
                <a16:creationId xmlns:a16="http://schemas.microsoft.com/office/drawing/2014/main" id="{5BFAEF71-B5A9-72B3-4248-63ABEE3C035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4434" y="4397018"/>
            <a:ext cx="2025125" cy="1458649"/>
          </a:xfrm>
          <a:prstGeom prst="rect">
            <a:avLst/>
          </a:prstGeom>
          <a:ln>
            <a:noFill/>
          </a:ln>
          <a:effectLst>
            <a:softEdge rad="112500"/>
          </a:effectLst>
        </p:spPr>
      </p:pic>
      <p:pic>
        <p:nvPicPr>
          <p:cNvPr id="34" name="図 33">
            <a:extLst>
              <a:ext uri="{FF2B5EF4-FFF2-40B4-BE49-F238E27FC236}">
                <a16:creationId xmlns:a16="http://schemas.microsoft.com/office/drawing/2014/main" id="{D5F8FD26-175E-E496-429B-A802E15E1CB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48927" y="2832550"/>
            <a:ext cx="1910149" cy="1432612"/>
          </a:xfrm>
          <a:prstGeom prst="rect">
            <a:avLst/>
          </a:prstGeom>
          <a:ln>
            <a:noFill/>
          </a:ln>
          <a:effectLst>
            <a:softEdge rad="112500"/>
          </a:effectLst>
        </p:spPr>
      </p:pic>
      <p:pic>
        <p:nvPicPr>
          <p:cNvPr id="37" name="図 36">
            <a:extLst>
              <a:ext uri="{FF2B5EF4-FFF2-40B4-BE49-F238E27FC236}">
                <a16:creationId xmlns:a16="http://schemas.microsoft.com/office/drawing/2014/main" id="{BFA1E44C-38E2-7C41-1993-8EE359A6A47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79015" y="4404387"/>
            <a:ext cx="1880061" cy="1410046"/>
          </a:xfrm>
          <a:prstGeom prst="rect">
            <a:avLst/>
          </a:prstGeom>
          <a:ln>
            <a:noFill/>
          </a:ln>
          <a:effectLst>
            <a:softEdge rad="112500"/>
          </a:effectLst>
        </p:spPr>
      </p:pic>
      <p:sp>
        <p:nvSpPr>
          <p:cNvPr id="41" name="スクロール: 横 40">
            <a:extLst>
              <a:ext uri="{FF2B5EF4-FFF2-40B4-BE49-F238E27FC236}">
                <a16:creationId xmlns:a16="http://schemas.microsoft.com/office/drawing/2014/main" id="{787C3052-8178-AC84-BF95-7220B4F673D5}"/>
              </a:ext>
            </a:extLst>
          </p:cNvPr>
          <p:cNvSpPr/>
          <p:nvPr/>
        </p:nvSpPr>
        <p:spPr>
          <a:xfrm>
            <a:off x="537966" y="1973753"/>
            <a:ext cx="5146092" cy="1033272"/>
          </a:xfrm>
          <a:prstGeom prst="horizontalScroll">
            <a:avLst/>
          </a:prstGeom>
          <a:solidFill>
            <a:srgbClr val="A2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highlight>
                  <a:srgbClr val="FFFF00"/>
                </a:highlight>
                <a:latin typeface="HGP創英ﾌﾟﾚｾﾞﾝｽEB" panose="02020800000000000000" pitchFamily="18" charset="-128"/>
                <a:ea typeface="HGP創英ﾌﾟﾚｾﾞﾝｽEB" panose="02020800000000000000" pitchFamily="18" charset="-128"/>
              </a:rPr>
              <a:t>2</a:t>
            </a:r>
            <a:r>
              <a:rPr lang="ja-JP" altLang="en-US" sz="2400" b="1" dirty="0">
                <a:solidFill>
                  <a:schemeClr val="tx1"/>
                </a:solidFill>
                <a:highlight>
                  <a:srgbClr val="FFFF00"/>
                </a:highlight>
                <a:latin typeface="HGP創英ﾌﾟﾚｾﾞﾝｽEB" panose="02020800000000000000" pitchFamily="18" charset="-128"/>
                <a:ea typeface="HGP創英ﾌﾟﾚｾﾞﾝｽEB" panose="02020800000000000000" pitchFamily="18" charset="-128"/>
              </a:rPr>
              <a:t>月の外出イベント：相模原公園にて作品展観覧ツアー</a:t>
            </a:r>
            <a:endParaRPr lang="en-US" altLang="ja-JP" sz="2400" b="1" dirty="0">
              <a:solidFill>
                <a:schemeClr val="tx1"/>
              </a:solidFill>
              <a:highlight>
                <a:srgbClr val="FFFF00"/>
              </a:highlight>
              <a:latin typeface="HGP創英ﾌﾟﾚｾﾞﾝｽEB" panose="02020800000000000000" pitchFamily="18" charset="-128"/>
              <a:ea typeface="HGP創英ﾌﾟﾚｾﾞﾝｽEB" panose="02020800000000000000" pitchFamily="18" charset="-128"/>
            </a:endParaRPr>
          </a:p>
        </p:txBody>
      </p:sp>
      <p:sp>
        <p:nvSpPr>
          <p:cNvPr id="14" name="スクロール: 横 13">
            <a:extLst>
              <a:ext uri="{FF2B5EF4-FFF2-40B4-BE49-F238E27FC236}">
                <a16:creationId xmlns:a16="http://schemas.microsoft.com/office/drawing/2014/main" id="{C044AC48-8EC7-30B4-AC1E-18EDFA425884}"/>
              </a:ext>
            </a:extLst>
          </p:cNvPr>
          <p:cNvSpPr/>
          <p:nvPr/>
        </p:nvSpPr>
        <p:spPr>
          <a:xfrm>
            <a:off x="202321" y="117368"/>
            <a:ext cx="6321558" cy="1033272"/>
          </a:xfrm>
          <a:prstGeom prst="horizontalScroll">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HGP創英角ｺﾞｼｯｸUB" panose="020B0900000000000000" pitchFamily="50" charset="-128"/>
                <a:ea typeface="HGP創英角ｺﾞｼｯｸUB" panose="020B0900000000000000" pitchFamily="50" charset="-128"/>
              </a:rPr>
              <a:t>座間デイサービス小松原新聞</a:t>
            </a:r>
            <a:r>
              <a:rPr kumimoji="1" lang="en-US" altLang="ja-JP" sz="2400" b="1" dirty="0">
                <a:latin typeface="HGP創英角ｺﾞｼｯｸUB" panose="020B0900000000000000" pitchFamily="50" charset="-128"/>
                <a:ea typeface="HGP創英角ｺﾞｼｯｸUB" panose="020B0900000000000000" pitchFamily="50" charset="-128"/>
              </a:rPr>
              <a:t>3</a:t>
            </a:r>
            <a:r>
              <a:rPr kumimoji="1" lang="ja-JP" altLang="en-US" sz="2400" b="1" dirty="0">
                <a:latin typeface="HGP創英角ｺﾞｼｯｸUB" panose="020B0900000000000000" pitchFamily="50" charset="-128"/>
                <a:ea typeface="HGP創英角ｺﾞｼｯｸUB" panose="020B0900000000000000" pitchFamily="50" charset="-128"/>
              </a:rPr>
              <a:t>月号</a:t>
            </a:r>
          </a:p>
        </p:txBody>
      </p:sp>
      <p:pic>
        <p:nvPicPr>
          <p:cNvPr id="54" name="図 53">
            <a:extLst>
              <a:ext uri="{FF2B5EF4-FFF2-40B4-BE49-F238E27FC236}">
                <a16:creationId xmlns:a16="http://schemas.microsoft.com/office/drawing/2014/main" id="{5826BC9B-1D04-B6E7-8166-154B9538006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08824" y="6296928"/>
            <a:ext cx="2015106" cy="1511330"/>
          </a:xfrm>
          <a:prstGeom prst="rect">
            <a:avLst/>
          </a:prstGeom>
          <a:ln>
            <a:noFill/>
          </a:ln>
          <a:effectLst>
            <a:softEdge rad="112500"/>
          </a:effectLst>
        </p:spPr>
      </p:pic>
      <p:pic>
        <p:nvPicPr>
          <p:cNvPr id="58" name="図 57">
            <a:extLst>
              <a:ext uri="{FF2B5EF4-FFF2-40B4-BE49-F238E27FC236}">
                <a16:creationId xmlns:a16="http://schemas.microsoft.com/office/drawing/2014/main" id="{F74E86E0-3F20-9328-AF16-11ABA01A5A6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4855" y="6167314"/>
            <a:ext cx="2203969" cy="1652977"/>
          </a:xfrm>
          <a:prstGeom prst="rect">
            <a:avLst/>
          </a:prstGeom>
          <a:ln>
            <a:noFill/>
          </a:ln>
          <a:effectLst>
            <a:softEdge rad="112500"/>
          </a:effectLst>
        </p:spPr>
      </p:pic>
      <p:pic>
        <p:nvPicPr>
          <p:cNvPr id="60" name="図 59">
            <a:extLst>
              <a:ext uri="{FF2B5EF4-FFF2-40B4-BE49-F238E27FC236}">
                <a16:creationId xmlns:a16="http://schemas.microsoft.com/office/drawing/2014/main" id="{8A96AC3E-EF20-F018-E604-BC852D95E70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23930" y="6216517"/>
            <a:ext cx="2138364" cy="1603774"/>
          </a:xfrm>
          <a:prstGeom prst="rect">
            <a:avLst/>
          </a:prstGeom>
          <a:ln>
            <a:noFill/>
          </a:ln>
          <a:effectLst>
            <a:softEdge rad="112500"/>
          </a:effectLst>
        </p:spPr>
      </p:pic>
      <p:sp>
        <p:nvSpPr>
          <p:cNvPr id="44" name="スクロール: 横 43">
            <a:extLst>
              <a:ext uri="{FF2B5EF4-FFF2-40B4-BE49-F238E27FC236}">
                <a16:creationId xmlns:a16="http://schemas.microsoft.com/office/drawing/2014/main" id="{E9DC0E8E-89FF-9270-3E42-2A0A4A0F6728}"/>
              </a:ext>
            </a:extLst>
          </p:cNvPr>
          <p:cNvSpPr/>
          <p:nvPr/>
        </p:nvSpPr>
        <p:spPr>
          <a:xfrm>
            <a:off x="1385800" y="5556462"/>
            <a:ext cx="3450423" cy="822050"/>
          </a:xfrm>
          <a:prstGeom prst="horizontalScroll">
            <a:avLst/>
          </a:prstGeom>
          <a:solidFill>
            <a:srgbClr val="A3DB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highlight>
                  <a:srgbClr val="FFFF00"/>
                </a:highlight>
                <a:latin typeface="HGP創英ﾌﾟﾚｾﾞﾝｽEB" panose="02020800000000000000" pitchFamily="18" charset="-128"/>
                <a:ea typeface="HGP創英ﾌﾟﾚｾﾞﾝｽEB" panose="02020800000000000000" pitchFamily="18" charset="-128"/>
              </a:rPr>
              <a:t>２月の誕生日のお客様</a:t>
            </a:r>
            <a:endParaRPr lang="en-US" altLang="ja-JP" sz="2400" b="1" dirty="0">
              <a:solidFill>
                <a:schemeClr val="tx1"/>
              </a:solidFill>
              <a:highlight>
                <a:srgbClr val="FFFF00"/>
              </a:highlight>
              <a:latin typeface="HGP創英ﾌﾟﾚｾﾞﾝｽEB" panose="02020800000000000000" pitchFamily="18" charset="-128"/>
              <a:ea typeface="HGP創英ﾌﾟﾚｾﾞﾝｽEB" panose="02020800000000000000" pitchFamily="18" charset="-128"/>
            </a:endParaRPr>
          </a:p>
        </p:txBody>
      </p:sp>
      <p:pic>
        <p:nvPicPr>
          <p:cNvPr id="71" name="Picture 6" descr="栄養・食べ物・お菓子】バースデーケーキ（誕生日ケーキ）のかわいいフリーイラスト | フタバのフリーイラスト">
            <a:extLst>
              <a:ext uri="{FF2B5EF4-FFF2-40B4-BE49-F238E27FC236}">
                <a16:creationId xmlns:a16="http://schemas.microsoft.com/office/drawing/2014/main" id="{F8779D25-03CE-BE50-C9AC-4DBC0E3585E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8319" y="5600207"/>
            <a:ext cx="647459" cy="64745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 descr="栄養・食べ物・お菓子】バースデーケーキ（誕生日ケーキ）のかわいいフリーイラスト | フタバのフリーイラスト">
            <a:extLst>
              <a:ext uri="{FF2B5EF4-FFF2-40B4-BE49-F238E27FC236}">
                <a16:creationId xmlns:a16="http://schemas.microsoft.com/office/drawing/2014/main" id="{F051581E-7BB4-831F-3F8F-A542A309BEA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65632" y="5519076"/>
            <a:ext cx="673181" cy="67318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ひな祭りイラスト］かわいい雛飾り＜雛人形・ぼんぼり・金屏風＞ | 無料フリーイラスト素材集【Frame illust】">
            <a:extLst>
              <a:ext uri="{FF2B5EF4-FFF2-40B4-BE49-F238E27FC236}">
                <a16:creationId xmlns:a16="http://schemas.microsoft.com/office/drawing/2014/main" id="{6507BF80-A278-9645-38E8-DDDDD017EF1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84058" y="452733"/>
            <a:ext cx="792309" cy="35476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かわいいお雛様とお内裏様／ひな祭りのイラスト | 無料のフリー素材 イラストエイト">
            <a:extLst>
              <a:ext uri="{FF2B5EF4-FFF2-40B4-BE49-F238E27FC236}">
                <a16:creationId xmlns:a16="http://schemas.microsoft.com/office/drawing/2014/main" id="{D43566B3-E0B0-3808-7CBB-04E69D1902A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7221" y="391473"/>
            <a:ext cx="744202" cy="57249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D0B41DB8-4CD5-047D-B0CB-6B784670909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05605" y="7793281"/>
            <a:ext cx="2693818" cy="2020363"/>
          </a:xfrm>
          <a:prstGeom prst="rect">
            <a:avLst/>
          </a:prstGeom>
          <a:ln>
            <a:noFill/>
          </a:ln>
          <a:effectLst>
            <a:softEdge rad="112500"/>
          </a:effectLst>
        </p:spPr>
      </p:pic>
      <p:pic>
        <p:nvPicPr>
          <p:cNvPr id="6" name="図 5">
            <a:extLst>
              <a:ext uri="{FF2B5EF4-FFF2-40B4-BE49-F238E27FC236}">
                <a16:creationId xmlns:a16="http://schemas.microsoft.com/office/drawing/2014/main" id="{E967593D-2F31-C4F5-9F66-A0453301889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07177" y="7732035"/>
            <a:ext cx="2672571" cy="2004428"/>
          </a:xfrm>
          <a:prstGeom prst="rect">
            <a:avLst/>
          </a:prstGeom>
          <a:ln>
            <a:noFill/>
          </a:ln>
          <a:effectLst>
            <a:softEdge rad="112500"/>
          </a:effectLst>
        </p:spPr>
      </p:pic>
    </p:spTree>
    <p:extLst>
      <p:ext uri="{BB962C8B-B14F-4D97-AF65-F5344CB8AC3E}">
        <p14:creationId xmlns:p14="http://schemas.microsoft.com/office/powerpoint/2010/main" val="1655746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56695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399983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83270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25102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36422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2026/3/6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80388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254CF73-3AA9-41C6-BF30-5D7D34259693}" type="datetimeFigureOut">
              <a:rPr kumimoji="1" lang="ja-JP" altLang="en-US" smtClean="0"/>
              <a:t>2026/3/6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664368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254CF73-3AA9-41C6-BF30-5D7D34259693}" type="datetimeFigureOut">
              <a:rPr kumimoji="1" lang="ja-JP" altLang="en-US" smtClean="0"/>
              <a:t>2026/3/6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06424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254CF73-3AA9-41C6-BF30-5D7D34259693}" type="datetimeFigureOut">
              <a:rPr kumimoji="1" lang="ja-JP" altLang="en-US" smtClean="0"/>
              <a:t>2026/3/6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19432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2026/3/6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80352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2026/3/6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86943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4CF73-3AA9-41C6-BF30-5D7D34259693}" type="datetimeFigureOut">
              <a:rPr kumimoji="1" lang="ja-JP" altLang="en-US" smtClean="0"/>
              <a:t>2026/3/6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058291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5080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18185</TotalTime>
  <Words>58</Words>
  <Application>Microsoft Office PowerPoint</Application>
  <PresentationFormat>ワイド画面</PresentationFormat>
  <Paragraphs>4</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AR PハイカラＰＯＰ体H</vt:lpstr>
      <vt:lpstr>HGPｺﾞｼｯｸE</vt:lpstr>
      <vt:lpstr>HGP創英ﾌﾟﾚｾﾞﾝｽEB</vt:lpstr>
      <vt:lpstr>HGP創英角ｺﾞｼｯｸUB</vt:lpstr>
      <vt:lpstr>ＭＳ Ｐ明朝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長谷部雅人</dc:creator>
  <cp:lastModifiedBy>陽介 石井</cp:lastModifiedBy>
  <cp:revision>1279</cp:revision>
  <cp:lastPrinted>2026-02-16T06:08:48Z</cp:lastPrinted>
  <dcterms:created xsi:type="dcterms:W3CDTF">2014-05-28T11:26:15Z</dcterms:created>
  <dcterms:modified xsi:type="dcterms:W3CDTF">2026-03-06T04:14:14Z</dcterms:modified>
</cp:coreProperties>
</file>