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DE1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40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834" y="1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/>
          <a:lstStyle>
            <a:lvl1pPr algn="r">
              <a:defRPr sz="1200"/>
            </a:lvl1pPr>
          </a:lstStyle>
          <a:p>
            <a:fld id="{CFBFFCA7-880D-4E5A-B963-C34B37AB8385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105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834" y="9371105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 anchor="b"/>
          <a:lstStyle>
            <a:lvl1pPr algn="r">
              <a:defRPr sz="1200"/>
            </a:lvl1pPr>
          </a:lstStyle>
          <a:p>
            <a:fld id="{AEF985A6-ACDC-4D12-818E-83731EBF4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03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jpg"/><Relationship Id="rId18" Type="http://schemas.openxmlformats.org/officeDocument/2006/relationships/image" Target="../media/image14.jpeg"/><Relationship Id="rId26" Type="http://schemas.openxmlformats.org/officeDocument/2006/relationships/image" Target="../media/image22.jpeg"/><Relationship Id="rId3" Type="http://schemas.openxmlformats.org/officeDocument/2006/relationships/image" Target="../media/image1.jpg"/><Relationship Id="rId21" Type="http://schemas.openxmlformats.org/officeDocument/2006/relationships/image" Target="../media/image17.jpeg"/><Relationship Id="rId34" Type="http://schemas.openxmlformats.org/officeDocument/2006/relationships/image" Target="../media/image29.png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17" Type="http://schemas.openxmlformats.org/officeDocument/2006/relationships/image" Target="../media/image13.jpeg"/><Relationship Id="rId25" Type="http://schemas.openxmlformats.org/officeDocument/2006/relationships/image" Target="../media/image21.jpeg"/><Relationship Id="rId33" Type="http://schemas.openxmlformats.org/officeDocument/2006/relationships/image" Target="../media/image28.jpeg"/><Relationship Id="rId2" Type="http://schemas.openxmlformats.org/officeDocument/2006/relationships/slide" Target="../slides/slide1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29" Type="http://schemas.openxmlformats.org/officeDocument/2006/relationships/image" Target="../media/image25.jpeg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gahag.net/007594-fathers-day-message-card/" TargetMode="External"/><Relationship Id="rId11" Type="http://schemas.openxmlformats.org/officeDocument/2006/relationships/image" Target="../media/image7.png"/><Relationship Id="rId24" Type="http://schemas.openxmlformats.org/officeDocument/2006/relationships/image" Target="../media/image20.jpeg"/><Relationship Id="rId32" Type="http://schemas.openxmlformats.org/officeDocument/2006/relationships/hyperlink" Target="https://gahag.net/006477-four-leaf-clover-frame/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11.jpeg"/><Relationship Id="rId23" Type="http://schemas.openxmlformats.org/officeDocument/2006/relationships/image" Target="../media/image19.jpeg"/><Relationship Id="rId28" Type="http://schemas.openxmlformats.org/officeDocument/2006/relationships/image" Target="../media/image24.jpeg"/><Relationship Id="rId36" Type="http://schemas.openxmlformats.org/officeDocument/2006/relationships/image" Target="../media/image31.png"/><Relationship Id="rId10" Type="http://schemas.openxmlformats.org/officeDocument/2006/relationships/image" Target="../media/image6.jpeg"/><Relationship Id="rId19" Type="http://schemas.openxmlformats.org/officeDocument/2006/relationships/image" Target="../media/image15.jpeg"/><Relationship Id="rId31" Type="http://schemas.openxmlformats.org/officeDocument/2006/relationships/image" Target="../media/image27.png"/><Relationship Id="rId4" Type="http://schemas.openxmlformats.org/officeDocument/2006/relationships/hyperlink" Target="https://pixabay.com/ja/%E3%83%95%E3%83%AC%E3%83%BC%E3%83%A0-%E7%94%BB%E5%83%8F%E3%81%AE%E3%83%95%E3%83%AC%E3%83%BC%E3%83%A0-%E6%A6%82%E8%A6%81-%E3%82%B3%E3%83%BC%E3%83%8A%E3%83%BC-%E7%A9%80%E7%89%A9-%E3%82%BF%E3%82%A4%E3%83%AB-928207/" TargetMode="External"/><Relationship Id="rId9" Type="http://schemas.openxmlformats.org/officeDocument/2006/relationships/image" Target="../media/image5.jpg"/><Relationship Id="rId14" Type="http://schemas.openxmlformats.org/officeDocument/2006/relationships/image" Target="../media/image10.jpeg"/><Relationship Id="rId22" Type="http://schemas.openxmlformats.org/officeDocument/2006/relationships/image" Target="../media/image18.jpeg"/><Relationship Id="rId27" Type="http://schemas.openxmlformats.org/officeDocument/2006/relationships/image" Target="../media/image23.jpeg"/><Relationship Id="rId30" Type="http://schemas.openxmlformats.org/officeDocument/2006/relationships/image" Target="../media/image26.jpeg"/><Relationship Id="rId35" Type="http://schemas.openxmlformats.org/officeDocument/2006/relationships/image" Target="../media/image30.png"/><Relationship Id="rId8" Type="http://schemas.openxmlformats.org/officeDocument/2006/relationships/image" Target="../media/image4.jp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図 119">
            <a:extLst>
              <a:ext uri="{FF2B5EF4-FFF2-40B4-BE49-F238E27FC236}">
                <a16:creationId xmlns:a16="http://schemas.microsoft.com/office/drawing/2014/main" id="{75F0A94D-26CE-5D2F-45AE-16EFA26AE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3694" y="5405721"/>
            <a:ext cx="5361071" cy="1349064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AD683C14-DFD4-CCDC-8C5D-C4E5C33CA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2241" y="6706898"/>
            <a:ext cx="1795173" cy="1315564"/>
          </a:xfrm>
          <a:prstGeom prst="rect">
            <a:avLst/>
          </a:prstGeom>
        </p:spPr>
      </p:pic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228327" y="106013"/>
            <a:ext cx="721689" cy="2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4" tIns="181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第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122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号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447195" y="126046"/>
            <a:ext cx="1891229" cy="2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4" tIns="18150" rIns="2722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デイサービス月間新聞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5543550" y="86965"/>
            <a:ext cx="880911" cy="2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8150" rIns="2722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令和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6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年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12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月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日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  <a:p>
            <a:pPr algn="r" rtl="0">
              <a:defRPr sz="1000"/>
            </a:pP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</p:txBody>
      </p:sp>
      <p:sp>
        <p:nvSpPr>
          <p:cNvPr id="35" name="Text Box 27" descr="5%"/>
          <p:cNvSpPr txBox="1">
            <a:spLocks noChangeArrowheads="1"/>
          </p:cNvSpPr>
          <p:nvPr/>
        </p:nvSpPr>
        <p:spPr bwMode="auto">
          <a:xfrm>
            <a:off x="5500792" y="256632"/>
            <a:ext cx="914446" cy="4500361"/>
          </a:xfrm>
          <a:prstGeom prst="rect">
            <a:avLst/>
          </a:prstGeom>
          <a:pattFill prst="pct5">
            <a:fgClr>
              <a:srgbClr val="000000"/>
            </a:fgClr>
            <a:bgClr>
              <a:srgbClr val="FFFFFF"/>
            </a:bgClr>
          </a:pattFill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90748" tIns="0" rIns="90748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ja-JP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DS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小松原新聞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5484765" y="4802631"/>
            <a:ext cx="1023855" cy="831355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4" tIns="18150" rIns="27224" bIns="1815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第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122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号</a:t>
            </a:r>
          </a:p>
          <a:p>
            <a:pPr algn="ctr">
              <a:lnSpc>
                <a:spcPts val="1092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発行所</a:t>
            </a: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座間デイサービス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小松原</a:t>
            </a: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5023338" y="1594317"/>
            <a:ext cx="411065" cy="2281736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54449" tIns="0" rIns="54449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ja-JP" altLang="en-US" sz="1000" b="1" dirty="0"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十二月（師走・しわす）</a:t>
            </a:r>
          </a:p>
        </p:txBody>
      </p:sp>
      <p:sp>
        <p:nvSpPr>
          <p:cNvPr id="52" name="Rectangle 53"/>
          <p:cNvSpPr>
            <a:spLocks noChangeArrowheads="1"/>
          </p:cNvSpPr>
          <p:nvPr/>
        </p:nvSpPr>
        <p:spPr bwMode="auto">
          <a:xfrm>
            <a:off x="87523" y="116661"/>
            <a:ext cx="6520922" cy="9643640"/>
          </a:xfrm>
          <a:prstGeom prst="rect">
            <a:avLst/>
          </a:prstGeom>
          <a:noFill/>
          <a:ln w="317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748" tIns="45374" rIns="90748" bIns="45374"/>
          <a:lstStyle/>
          <a:p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94277" y="662238"/>
            <a:ext cx="353931" cy="1170888"/>
          </a:xfrm>
          <a:prstGeom prst="rect">
            <a:avLst/>
          </a:prstGeom>
          <a:noFill/>
        </p:spPr>
        <p:txBody>
          <a:bodyPr vert="eaVert" wrap="square" lIns="91434" tIns="45717" rIns="91434" bIns="45717" rtlCol="0">
            <a:spAutoFit/>
          </a:bodyPr>
          <a:lstStyle/>
          <a:p>
            <a:r>
              <a:rPr lang="ja-JP" altLang="en-US" sz="1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デイサービス</a:t>
            </a: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78" y="2461094"/>
            <a:ext cx="46862" cy="45719"/>
          </a:xfrm>
          <a:prstGeom prst="rect">
            <a:avLst/>
          </a:prstGeom>
        </p:spPr>
      </p:pic>
      <p:sp>
        <p:nvSpPr>
          <p:cNvPr id="3" name="AutoShape 2" descr="「誕生日 イラスト」の画像検索結果">
            <a:extLst>
              <a:ext uri="{FF2B5EF4-FFF2-40B4-BE49-F238E27FC236}">
                <a16:creationId xmlns:a16="http://schemas.microsoft.com/office/drawing/2014/main" id="{DC6B0195-37A4-4E40-9D6E-7C4495050C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4689" y="4779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「誕生日 イラスト」の画像検索結果">
            <a:extLst>
              <a:ext uri="{FF2B5EF4-FFF2-40B4-BE49-F238E27FC236}">
                <a16:creationId xmlns:a16="http://schemas.microsoft.com/office/drawing/2014/main" id="{FDDC6D00-2FEC-4C9C-8534-BAF18699BD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7569" y="55513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062853" y="7889028"/>
            <a:ext cx="400097" cy="1786702"/>
          </a:xfrm>
          <a:prstGeom prst="rect">
            <a:avLst/>
          </a:prstGeom>
          <a:noFill/>
        </p:spPr>
        <p:txBody>
          <a:bodyPr vert="eaVert" wrap="none" lIns="91434" tIns="45717" rIns="91434" bIns="45717" rtlCol="0">
            <a:spAutoFit/>
          </a:bodyPr>
          <a:lstStyle/>
          <a:p>
            <a:r>
              <a:rPr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昼食とおやつのご紹介</a:t>
            </a: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5498369" y="5698329"/>
            <a:ext cx="995527" cy="212635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76200" cmpd="tri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0" tIns="0" rIns="36299" bIns="0" anchor="ctr" anchorCtr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>
              <a:defRPr sz="1000"/>
            </a:pPr>
            <a:r>
              <a:rPr lang="ja-JP" altLang="en-US" sz="24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十二月号</a:t>
            </a:r>
            <a:endParaRPr lang="en-US" altLang="ja-JP" sz="24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1B3A2290-F359-EB80-71D4-69EC19C25073}"/>
              </a:ext>
            </a:extLst>
          </p:cNvPr>
          <p:cNvSpPr/>
          <p:nvPr/>
        </p:nvSpPr>
        <p:spPr>
          <a:xfrm>
            <a:off x="3728857" y="4397017"/>
            <a:ext cx="103490" cy="71877"/>
          </a:xfrm>
          <a:prstGeom prst="ellipse">
            <a:avLst/>
          </a:prstGeom>
          <a:solidFill>
            <a:srgbClr val="FEF6F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21520" y="220832"/>
            <a:ext cx="3502400" cy="9541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  <a:p>
            <a:r>
              <a:rPr lang="ja-JP" altLang="en-US" sz="14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早いもので今年もあと一ヶ月。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  <a:p>
            <a:r>
              <a:rPr lang="ja-JP" altLang="en-US" sz="14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寒さが本格的になってきました。体調に気を付けながら年末をお迎えください。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D930D30-727C-7535-638B-E7B7D7304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83" y="7225017"/>
            <a:ext cx="865267" cy="406253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29CE6371-DA34-C1FF-CF43-F769CDCCF0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" y="7996696"/>
            <a:ext cx="1893767" cy="233565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2789DB44-B2F9-567F-9053-46F7B8D61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44" y="8041194"/>
            <a:ext cx="1893767" cy="233565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AB2A0892-D94C-DC36-4179-A994FC4CB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9" y="9478923"/>
            <a:ext cx="1893767" cy="233565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B8BF14B2-0717-9DBF-0FAF-BB7FD6DFE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609" y="8039671"/>
            <a:ext cx="1893767" cy="233565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01146D62-3984-AF61-E57A-D798746F1B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14" y="9478922"/>
            <a:ext cx="1893767" cy="233565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C074F810-AFF6-60B5-A1B9-63813A4F51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94" y="9467837"/>
            <a:ext cx="1893767" cy="233565"/>
          </a:xfrm>
          <a:prstGeom prst="rect">
            <a:avLst/>
          </a:prstGeom>
        </p:spPr>
      </p:pic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FD2AE88-F08C-70CF-C19C-6B7162EB8F64}"/>
              </a:ext>
            </a:extLst>
          </p:cNvPr>
          <p:cNvGrpSpPr/>
          <p:nvPr/>
        </p:nvGrpSpPr>
        <p:grpSpPr>
          <a:xfrm>
            <a:off x="134945" y="295756"/>
            <a:ext cx="5039879" cy="199667"/>
            <a:chOff x="126664" y="313016"/>
            <a:chExt cx="5039879" cy="263686"/>
          </a:xfrm>
        </p:grpSpPr>
        <p:pic>
          <p:nvPicPr>
            <p:cNvPr id="78" name="図 77">
              <a:extLst>
                <a:ext uri="{FF2B5EF4-FFF2-40B4-BE49-F238E27FC236}">
                  <a16:creationId xmlns:a16="http://schemas.microsoft.com/office/drawing/2014/main" id="{BCD97977-88E6-7965-07A1-D8466D0D4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93"/>
            <a:stretch/>
          </p:blipFill>
          <p:spPr>
            <a:xfrm>
              <a:off x="126664" y="313821"/>
              <a:ext cx="1321563" cy="251158"/>
            </a:xfrm>
            <a:prstGeom prst="rect">
              <a:avLst/>
            </a:prstGeom>
          </p:spPr>
        </p:pic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CD66649E-E204-4B98-9B2D-93DE31F1E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93"/>
            <a:stretch/>
          </p:blipFill>
          <p:spPr>
            <a:xfrm>
              <a:off x="1382501" y="313016"/>
              <a:ext cx="1321563" cy="251158"/>
            </a:xfrm>
            <a:prstGeom prst="rect">
              <a:avLst/>
            </a:prstGeom>
          </p:spPr>
        </p:pic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B4A5CE3B-35FB-8FCF-0FF3-7E17BA9FA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93"/>
            <a:stretch/>
          </p:blipFill>
          <p:spPr>
            <a:xfrm>
              <a:off x="2614533" y="316020"/>
              <a:ext cx="1321563" cy="251158"/>
            </a:xfrm>
            <a:prstGeom prst="rect">
              <a:avLst/>
            </a:prstGeom>
          </p:spPr>
        </p:pic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BF7A16A4-6D70-8917-0C25-9546681B5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93"/>
            <a:stretch/>
          </p:blipFill>
          <p:spPr>
            <a:xfrm>
              <a:off x="3844980" y="325544"/>
              <a:ext cx="1321563" cy="251158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7C28877-D70A-E438-F6C2-805DE54BBCCB}"/>
              </a:ext>
            </a:extLst>
          </p:cNvPr>
          <p:cNvGrpSpPr/>
          <p:nvPr/>
        </p:nvGrpSpPr>
        <p:grpSpPr>
          <a:xfrm>
            <a:off x="156139" y="1113194"/>
            <a:ext cx="5039879" cy="284728"/>
            <a:chOff x="126664" y="313016"/>
            <a:chExt cx="5039879" cy="263686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16EBD1C6-9D54-DFF3-4CCA-18DD8F2F7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93"/>
            <a:stretch/>
          </p:blipFill>
          <p:spPr>
            <a:xfrm>
              <a:off x="126664" y="313821"/>
              <a:ext cx="1321563" cy="251158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2AD1822C-32DF-7951-A722-7B29CB410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93"/>
            <a:stretch/>
          </p:blipFill>
          <p:spPr>
            <a:xfrm>
              <a:off x="1382501" y="313016"/>
              <a:ext cx="1321563" cy="251158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0D72776B-6660-5EF9-D9BC-F9F01BEA1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93"/>
            <a:stretch/>
          </p:blipFill>
          <p:spPr>
            <a:xfrm>
              <a:off x="2614533" y="316020"/>
              <a:ext cx="1321563" cy="251158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3BF79261-F0D6-0977-55C3-2E4A7429D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93"/>
            <a:stretch/>
          </p:blipFill>
          <p:spPr>
            <a:xfrm>
              <a:off x="3844980" y="325544"/>
              <a:ext cx="1321563" cy="251158"/>
            </a:xfrm>
            <a:prstGeom prst="rect">
              <a:avLst/>
            </a:prstGeom>
          </p:spPr>
        </p:pic>
      </p:grpSp>
      <p:pic>
        <p:nvPicPr>
          <p:cNvPr id="86" name="図 85">
            <a:extLst>
              <a:ext uri="{FF2B5EF4-FFF2-40B4-BE49-F238E27FC236}">
                <a16:creationId xmlns:a16="http://schemas.microsoft.com/office/drawing/2014/main" id="{3338AA87-9E70-3489-D5E0-CBB0A662A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32" y="5921278"/>
            <a:ext cx="228559" cy="1318127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DB8CAC61-F005-556B-ED7C-8577B3335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87" y="5949728"/>
            <a:ext cx="208749" cy="1282968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C42E5353-7AF0-EAEA-CD6B-68CE86C1D3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8" r="87481" b="40475"/>
          <a:stretch/>
        </p:blipFill>
        <p:spPr>
          <a:xfrm>
            <a:off x="4849960" y="2311296"/>
            <a:ext cx="173379" cy="168126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4F9EAFDA-1F65-D081-EDA4-4D16429AB9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5" t="70138"/>
          <a:stretch/>
        </p:blipFill>
        <p:spPr>
          <a:xfrm>
            <a:off x="5057143" y="3524532"/>
            <a:ext cx="339841" cy="258011"/>
          </a:xfrm>
          <a:prstGeom prst="rect">
            <a:avLst/>
          </a:prstGeom>
        </p:spPr>
      </p:pic>
      <p:pic>
        <p:nvPicPr>
          <p:cNvPr id="94" name="図 93">
            <a:extLst>
              <a:ext uri="{FF2B5EF4-FFF2-40B4-BE49-F238E27FC236}">
                <a16:creationId xmlns:a16="http://schemas.microsoft.com/office/drawing/2014/main" id="{3B83DDF6-20C4-D049-3926-58015F7A82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67" b="68577"/>
          <a:stretch/>
        </p:blipFill>
        <p:spPr>
          <a:xfrm>
            <a:off x="5063927" y="1684146"/>
            <a:ext cx="333058" cy="224589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C9FD94C5-B7B5-B999-DA45-94113E85BD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8" r="87481" b="40475"/>
          <a:stretch/>
        </p:blipFill>
        <p:spPr>
          <a:xfrm>
            <a:off x="5166825" y="2829635"/>
            <a:ext cx="173379" cy="16812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E77FA47-C988-1F63-56D9-7EF56985872A}"/>
              </a:ext>
            </a:extLst>
          </p:cNvPr>
          <p:cNvSpPr/>
          <p:nvPr/>
        </p:nvSpPr>
        <p:spPr>
          <a:xfrm>
            <a:off x="4690852" y="1334254"/>
            <a:ext cx="368679" cy="3033876"/>
          </a:xfrm>
          <a:prstGeom prst="rect">
            <a:avLst/>
          </a:prstGeom>
        </p:spPr>
        <p:txBody>
          <a:bodyPr vert="eaVert" wrap="square" lIns="91434" tIns="45717" rIns="91434" bIns="45717">
            <a:spAutoFit/>
          </a:bodyPr>
          <a:lstStyle/>
          <a:p>
            <a:pPr>
              <a:defRPr sz="1000"/>
            </a:pPr>
            <a:r>
              <a:rPr lang="ja-JP" altLang="en-US" sz="1100" b="1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デイサービス小松原</a:t>
            </a:r>
            <a:r>
              <a:rPr lang="en-US" altLang="ja-JP" sz="1100" b="1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【11</a:t>
            </a:r>
            <a:r>
              <a:rPr lang="ja-JP" altLang="en-US" sz="1100" b="1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月のイベント</a:t>
            </a:r>
            <a:r>
              <a:rPr lang="en-US" altLang="ja-JP" sz="1100" b="1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】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A0D981FB-41D5-8C2F-AF10-77694532572E}"/>
              </a:ext>
            </a:extLst>
          </p:cNvPr>
          <p:cNvSpPr txBox="1"/>
          <p:nvPr/>
        </p:nvSpPr>
        <p:spPr>
          <a:xfrm>
            <a:off x="4771835" y="9251618"/>
            <a:ext cx="1473008" cy="21543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ja-JP" altLang="en-US" sz="8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和食の代表はおでんです！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C1B5AB1E-8ADB-13B2-BD4B-64D5572BADE3}"/>
              </a:ext>
            </a:extLst>
          </p:cNvPr>
          <p:cNvSpPr txBox="1"/>
          <p:nvPr/>
        </p:nvSpPr>
        <p:spPr>
          <a:xfrm>
            <a:off x="389645" y="9263485"/>
            <a:ext cx="1473008" cy="21543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ja-JP" altLang="en-US" sz="8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手作り大学芋！！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B6D535C-EE97-F775-FC3B-3FDCE967A3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8" b="17206"/>
          <a:stretch/>
        </p:blipFill>
        <p:spPr>
          <a:xfrm>
            <a:off x="253404" y="1586720"/>
            <a:ext cx="1515140" cy="109459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F1B69F9-1682-9927-D661-00AE51AF20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18097" r="9990" b="7982"/>
          <a:stretch/>
        </p:blipFill>
        <p:spPr>
          <a:xfrm>
            <a:off x="206038" y="6815164"/>
            <a:ext cx="1632460" cy="114531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8F44939-B84E-DE53-2A19-EAD5A0B1F5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7685" r="3541" b="15890"/>
          <a:stretch/>
        </p:blipFill>
        <p:spPr>
          <a:xfrm>
            <a:off x="136397" y="4074272"/>
            <a:ext cx="1749153" cy="106775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B160E3C-B503-65BE-4799-EA51042852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t="20580" b="9201"/>
          <a:stretch/>
        </p:blipFill>
        <p:spPr>
          <a:xfrm>
            <a:off x="1938672" y="4092709"/>
            <a:ext cx="1928827" cy="106775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208C64E-8B4C-CE05-1521-A9AF2866A2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b="9187"/>
          <a:stretch/>
        </p:blipFill>
        <p:spPr>
          <a:xfrm>
            <a:off x="3927999" y="4095671"/>
            <a:ext cx="1432743" cy="106617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22DD271-B864-A860-0811-660FBC8D7A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57" y="2731948"/>
            <a:ext cx="1483279" cy="111246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2B23F94-5EAC-5FFF-77EA-22B7955AF4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99" y="1614855"/>
            <a:ext cx="1432743" cy="1074557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CD53BFC4-6A5B-3A00-B899-77C6C03656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83" y="2719108"/>
            <a:ext cx="1432743" cy="1074557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3CC1BB2C-5FDB-7E4F-0889-0F9A677634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7" y="2752951"/>
            <a:ext cx="1459467" cy="109460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88BBA57F-EE8C-C083-07A3-A4F78D3F51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10643" r="6232" b="7146"/>
          <a:stretch/>
        </p:blipFill>
        <p:spPr>
          <a:xfrm>
            <a:off x="182790" y="8293361"/>
            <a:ext cx="1360813" cy="934189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810BE97D-D426-7E99-6383-241A9B156C4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62" y="1602016"/>
            <a:ext cx="1432113" cy="1074085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E6BA5E9E-1A82-29D0-04BE-D47320520C5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3" y="5571362"/>
            <a:ext cx="1356018" cy="1017013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FC59FADB-80AD-4CA5-D40B-706A4F3192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94" y="5568215"/>
            <a:ext cx="1412597" cy="1059448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4C9E1A5D-974F-01FD-F22D-7EA585C31D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97" y="5573663"/>
            <a:ext cx="1382731" cy="1037048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5902DE7A-3701-5644-30DA-26E682C3693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b="13901"/>
          <a:stretch/>
        </p:blipFill>
        <p:spPr>
          <a:xfrm>
            <a:off x="3271785" y="8311570"/>
            <a:ext cx="1441957" cy="897769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271D8F72-8A5F-C336-8F3D-C89C15EF4FF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22484" r="8237" b="12522"/>
          <a:stretch/>
        </p:blipFill>
        <p:spPr>
          <a:xfrm>
            <a:off x="1620712" y="8302687"/>
            <a:ext cx="1601911" cy="948931"/>
          </a:xfrm>
          <a:prstGeom prst="rect">
            <a:avLst/>
          </a:prstGeom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6EE6AB85-7CB9-7DFA-5744-E23714D2DEF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11168" r="3373" b="15716"/>
          <a:stretch/>
        </p:blipFill>
        <p:spPr>
          <a:xfrm>
            <a:off x="4762904" y="8305565"/>
            <a:ext cx="1402700" cy="866947"/>
          </a:xfrm>
          <a:prstGeom prst="rect">
            <a:avLst/>
          </a:prstGeom>
        </p:spPr>
      </p:pic>
      <p:sp>
        <p:nvSpPr>
          <p:cNvPr id="96" name="四角形: 角を丸くする 95">
            <a:extLst>
              <a:ext uri="{FF2B5EF4-FFF2-40B4-BE49-F238E27FC236}">
                <a16:creationId xmlns:a16="http://schemas.microsoft.com/office/drawing/2014/main" id="{B04AC0F8-2441-AF2B-944C-29E801E7412A}"/>
              </a:ext>
            </a:extLst>
          </p:cNvPr>
          <p:cNvSpPr/>
          <p:nvPr/>
        </p:nvSpPr>
        <p:spPr>
          <a:xfrm>
            <a:off x="897784" y="1191870"/>
            <a:ext cx="3457901" cy="34399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/>
              <a:t>相模原公園にて作品展示会に出展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5AEEF4DD-97D3-3A4B-444F-730964987D5E}"/>
              </a:ext>
            </a:extLst>
          </p:cNvPr>
          <p:cNvSpPr txBox="1"/>
          <p:nvPr/>
        </p:nvSpPr>
        <p:spPr>
          <a:xfrm>
            <a:off x="3208583" y="9275493"/>
            <a:ext cx="1527357" cy="21543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ja-JP" altLang="en-US" sz="8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特製トマトソースハンバーグ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E017DF4F-3B2D-DF63-DD47-D6A6491548AA}"/>
              </a:ext>
            </a:extLst>
          </p:cNvPr>
          <p:cNvSpPr txBox="1"/>
          <p:nvPr/>
        </p:nvSpPr>
        <p:spPr>
          <a:xfrm>
            <a:off x="1811507" y="9285801"/>
            <a:ext cx="1331607" cy="21543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ja-JP" altLang="en-US" sz="8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ふわふわシフォンケーキ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</p:txBody>
      </p:sp>
      <p:sp>
        <p:nvSpPr>
          <p:cNvPr id="106" name="四角形: 角を丸くする 105">
            <a:extLst>
              <a:ext uri="{FF2B5EF4-FFF2-40B4-BE49-F238E27FC236}">
                <a16:creationId xmlns:a16="http://schemas.microsoft.com/office/drawing/2014/main" id="{67EC10E3-5D24-366C-18E4-5FEF370E22E0}"/>
              </a:ext>
            </a:extLst>
          </p:cNvPr>
          <p:cNvSpPr/>
          <p:nvPr/>
        </p:nvSpPr>
        <p:spPr>
          <a:xfrm>
            <a:off x="1070101" y="3779229"/>
            <a:ext cx="3457901" cy="34399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相模原名物　「ざる菊」見物会！</a:t>
            </a:r>
            <a:endParaRPr kumimoji="1" lang="ja-JP" altLang="en-US" sz="1600" b="1" dirty="0"/>
          </a:p>
        </p:txBody>
      </p:sp>
      <p:pic>
        <p:nvPicPr>
          <p:cNvPr id="112" name="図 111">
            <a:extLst>
              <a:ext uri="{FF2B5EF4-FFF2-40B4-BE49-F238E27FC236}">
                <a16:creationId xmlns:a16="http://schemas.microsoft.com/office/drawing/2014/main" id="{5BEAA976-E2DA-30B8-0650-F883F93B9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84261" y="6771998"/>
            <a:ext cx="1795173" cy="1296964"/>
          </a:xfrm>
          <a:prstGeom prst="rect">
            <a:avLst/>
          </a:prstGeom>
        </p:spPr>
      </p:pic>
      <p:pic>
        <p:nvPicPr>
          <p:cNvPr id="115" name="図 114">
            <a:extLst>
              <a:ext uri="{FF2B5EF4-FFF2-40B4-BE49-F238E27FC236}">
                <a16:creationId xmlns:a16="http://schemas.microsoft.com/office/drawing/2014/main" id="{47D0F303-A7C5-4097-BCB7-6F59F218FAD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1923141" y="6728958"/>
            <a:ext cx="1773704" cy="1234299"/>
          </a:xfrm>
          <a:prstGeom prst="rect">
            <a:avLst/>
          </a:prstGeom>
        </p:spPr>
      </p:pic>
      <p:sp>
        <p:nvSpPr>
          <p:cNvPr id="116" name="四角形: 角を丸くする 115">
            <a:extLst>
              <a:ext uri="{FF2B5EF4-FFF2-40B4-BE49-F238E27FC236}">
                <a16:creationId xmlns:a16="http://schemas.microsoft.com/office/drawing/2014/main" id="{17D87890-DAE2-9E1F-31F1-484533F3D291}"/>
              </a:ext>
            </a:extLst>
          </p:cNvPr>
          <p:cNvSpPr/>
          <p:nvPr/>
        </p:nvSpPr>
        <p:spPr>
          <a:xfrm>
            <a:off x="2072757" y="6856080"/>
            <a:ext cx="1338780" cy="629751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tx1"/>
                </a:solidFill>
              </a:rPr>
              <a:t>11</a:t>
            </a:r>
            <a:r>
              <a:rPr kumimoji="1" lang="ja-JP" altLang="en-US" sz="1600" b="1" dirty="0">
                <a:solidFill>
                  <a:schemeClr val="tx1"/>
                </a:solidFill>
              </a:rPr>
              <a:t>月誕生日のお客様</a:t>
            </a:r>
          </a:p>
        </p:txBody>
      </p:sp>
      <p:sp>
        <p:nvSpPr>
          <p:cNvPr id="121" name="四角形: 角を丸くする 120">
            <a:extLst>
              <a:ext uri="{FF2B5EF4-FFF2-40B4-BE49-F238E27FC236}">
                <a16:creationId xmlns:a16="http://schemas.microsoft.com/office/drawing/2014/main" id="{338545B0-0083-D4A7-8BD0-9CADAA130D18}"/>
              </a:ext>
            </a:extLst>
          </p:cNvPr>
          <p:cNvSpPr/>
          <p:nvPr/>
        </p:nvSpPr>
        <p:spPr>
          <a:xfrm>
            <a:off x="950016" y="5190123"/>
            <a:ext cx="3844606" cy="3439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</a:rPr>
              <a:t>デイサービス小松原での利用様のご様子</a:t>
            </a:r>
          </a:p>
        </p:txBody>
      </p:sp>
      <p:pic>
        <p:nvPicPr>
          <p:cNvPr id="123" name="図 122">
            <a:extLst>
              <a:ext uri="{FF2B5EF4-FFF2-40B4-BE49-F238E27FC236}">
                <a16:creationId xmlns:a16="http://schemas.microsoft.com/office/drawing/2014/main" id="{91C76634-FDC1-5A7A-6488-45A858F1E87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r="3762"/>
          <a:stretch/>
        </p:blipFill>
        <p:spPr>
          <a:xfrm>
            <a:off x="3781488" y="6809449"/>
            <a:ext cx="1652915" cy="1208876"/>
          </a:xfrm>
          <a:prstGeom prst="rect">
            <a:avLst/>
          </a:prstGeom>
        </p:spPr>
      </p:pic>
      <p:pic>
        <p:nvPicPr>
          <p:cNvPr id="1026" name="Picture 2" descr="クリスマスイラスト 無料フリー | 素材Good">
            <a:extLst>
              <a:ext uri="{FF2B5EF4-FFF2-40B4-BE49-F238E27FC236}">
                <a16:creationId xmlns:a16="http://schemas.microsoft.com/office/drawing/2014/main" id="{C74773E4-4559-C8AA-572D-46FC922D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8" y="519818"/>
            <a:ext cx="781095" cy="6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クリスマスベルのフリー素材 無料イラスト | フリーイラストの「かくぬる素材工房」">
            <a:extLst>
              <a:ext uri="{FF2B5EF4-FFF2-40B4-BE49-F238E27FC236}">
                <a16:creationId xmlns:a16="http://schemas.microsoft.com/office/drawing/2014/main" id="{C129DBB5-B71D-6E85-E2CE-CACBE3C8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22" y="472228"/>
            <a:ext cx="982264" cy="7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ppy Birthday」の文字と誕生日を祝う人たちのイラスト | かわいいフリー素材集 いらすとや">
            <a:extLst>
              <a:ext uri="{FF2B5EF4-FFF2-40B4-BE49-F238E27FC236}">
                <a16:creationId xmlns:a16="http://schemas.microsoft.com/office/drawing/2014/main" id="{DAD6989D-B075-9854-11F7-86DC8B0F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63" y="7393894"/>
            <a:ext cx="1113771" cy="58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74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95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98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70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02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22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88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36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24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32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52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43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CF73-3AA9-41C6-BF30-5D7D34259693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29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50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16535</TotalTime>
  <Words>117</Words>
  <Application>Microsoft Office PowerPoint</Application>
  <PresentationFormat>ワイド画面</PresentationFormat>
  <Paragraphs>30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AR PハイカラＰＯＰ体H</vt:lpstr>
      <vt:lpstr>HGP創英角ｺﾞｼｯｸUB</vt:lpstr>
      <vt:lpstr>HGP創英角ﾎﾟｯﾌﾟ体</vt:lpstr>
      <vt:lpstr>HGS創英角ﾎﾟｯﾌﾟ体</vt:lpstr>
      <vt:lpstr>HG創英角ﾎﾟｯﾌﾟ体</vt:lpstr>
      <vt:lpstr>ＭＳ Ｐゴシック</vt:lpstr>
      <vt:lpstr>ＭＳ Ｐ明朝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長谷部雅人</dc:creator>
  <cp:lastModifiedBy>なでしこ ケアプラン</cp:lastModifiedBy>
  <cp:revision>1207</cp:revision>
  <cp:lastPrinted>2024-11-22T09:41:01Z</cp:lastPrinted>
  <dcterms:created xsi:type="dcterms:W3CDTF">2014-05-28T11:26:15Z</dcterms:created>
  <dcterms:modified xsi:type="dcterms:W3CDTF">2024-12-02T04:34:10Z</dcterms:modified>
</cp:coreProperties>
</file>