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F0"/>
    <a:srgbClr val="DE1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6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287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9356" cy="495208"/>
          </a:xfrm>
          <a:prstGeom prst="rect">
            <a:avLst/>
          </a:prstGeom>
        </p:spPr>
        <p:txBody>
          <a:bodyPr vert="horz" lIns="90748" tIns="45374" rIns="90748" bIns="4537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834" y="1"/>
            <a:ext cx="2919356" cy="495208"/>
          </a:xfrm>
          <a:prstGeom prst="rect">
            <a:avLst/>
          </a:prstGeom>
        </p:spPr>
        <p:txBody>
          <a:bodyPr vert="horz" lIns="90748" tIns="45374" rIns="90748" bIns="45374" rtlCol="0"/>
          <a:lstStyle>
            <a:lvl1pPr algn="r">
              <a:defRPr sz="1200"/>
            </a:lvl1pPr>
          </a:lstStyle>
          <a:p>
            <a:fld id="{CFBFFCA7-880D-4E5A-B963-C34B37AB8385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105"/>
            <a:ext cx="2919356" cy="495208"/>
          </a:xfrm>
          <a:prstGeom prst="rect">
            <a:avLst/>
          </a:prstGeom>
        </p:spPr>
        <p:txBody>
          <a:bodyPr vert="horz" lIns="90748" tIns="45374" rIns="90748" bIns="4537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834" y="9371105"/>
            <a:ext cx="2919356" cy="495208"/>
          </a:xfrm>
          <a:prstGeom prst="rect">
            <a:avLst/>
          </a:prstGeom>
        </p:spPr>
        <p:txBody>
          <a:bodyPr vert="horz" lIns="90748" tIns="45374" rIns="90748" bIns="45374" rtlCol="0" anchor="b"/>
          <a:lstStyle>
            <a:lvl1pPr algn="r">
              <a:defRPr sz="1200"/>
            </a:lvl1pPr>
          </a:lstStyle>
          <a:p>
            <a:fld id="{AEF985A6-ACDC-4D12-818E-83731EBF48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9036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openxmlformats.org/officeDocument/2006/relationships/image" Target="../media/image24.jpeg"/><Relationship Id="rId3" Type="http://schemas.openxmlformats.org/officeDocument/2006/relationships/image" Target="../media/image1.jpg"/><Relationship Id="rId21" Type="http://schemas.openxmlformats.org/officeDocument/2006/relationships/image" Target="../media/image19.jpeg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17" Type="http://schemas.openxmlformats.org/officeDocument/2006/relationships/image" Target="../media/image15.jpeg"/><Relationship Id="rId25" Type="http://schemas.openxmlformats.org/officeDocument/2006/relationships/image" Target="../media/image23.jpeg"/><Relationship Id="rId2" Type="http://schemas.openxmlformats.org/officeDocument/2006/relationships/slide" Target="../slides/slide1.xml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29" Type="http://schemas.openxmlformats.org/officeDocument/2006/relationships/image" Target="../media/image27.jpeg"/><Relationship Id="rId1" Type="http://schemas.openxmlformats.org/officeDocument/2006/relationships/notesMaster" Target="../notesMasters/notesMaster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24" Type="http://schemas.openxmlformats.org/officeDocument/2006/relationships/image" Target="../media/image22.jpeg"/><Relationship Id="rId5" Type="http://schemas.openxmlformats.org/officeDocument/2006/relationships/image" Target="../media/image3.jpg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28" Type="http://schemas.openxmlformats.org/officeDocument/2006/relationships/image" Target="../media/image26.jpeg"/><Relationship Id="rId10" Type="http://schemas.openxmlformats.org/officeDocument/2006/relationships/image" Target="../media/image8.jpg"/><Relationship Id="rId19" Type="http://schemas.openxmlformats.org/officeDocument/2006/relationships/image" Target="../media/image17.jpeg"/><Relationship Id="rId31" Type="http://schemas.openxmlformats.org/officeDocument/2006/relationships/image" Target="../media/image29.jpeg"/><Relationship Id="rId4" Type="http://schemas.openxmlformats.org/officeDocument/2006/relationships/image" Target="../media/image2.jpg"/><Relationship Id="rId9" Type="http://schemas.openxmlformats.org/officeDocument/2006/relationships/image" Target="../media/image7.jpg"/><Relationship Id="rId14" Type="http://schemas.openxmlformats.org/officeDocument/2006/relationships/image" Target="../media/image12.jpeg"/><Relationship Id="rId22" Type="http://schemas.openxmlformats.org/officeDocument/2006/relationships/image" Target="../media/image20.jpeg"/><Relationship Id="rId27" Type="http://schemas.openxmlformats.org/officeDocument/2006/relationships/image" Target="../media/image25.jpeg"/><Relationship Id="rId30" Type="http://schemas.openxmlformats.org/officeDocument/2006/relationships/image" Target="../media/image28.jpeg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図 77">
            <a:extLst>
              <a:ext uri="{FF2B5EF4-FFF2-40B4-BE49-F238E27FC236}">
                <a16:creationId xmlns:a16="http://schemas.microsoft.com/office/drawing/2014/main" id="{B0B454F8-35EB-682D-9E90-2AEF1CAB0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606" y="6031283"/>
            <a:ext cx="2023896" cy="193333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EDF2F5D-7B48-8304-6A46-47B7BCF08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8" y="498894"/>
            <a:ext cx="1076840" cy="80659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2D28F29-3C17-F929-253E-9599F53621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25" y="552380"/>
            <a:ext cx="956866" cy="701215"/>
          </a:xfrm>
          <a:prstGeom prst="rect">
            <a:avLst/>
          </a:prstGeom>
        </p:spPr>
      </p:pic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237094" y="124956"/>
            <a:ext cx="447190" cy="23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224" tIns="181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第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121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号</a:t>
            </a: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2249022" y="120849"/>
            <a:ext cx="1479836" cy="23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224" tIns="18150" rIns="27224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デイサービス月間新聞</a:t>
            </a:r>
          </a:p>
        </p:txBody>
      </p: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5536322" y="115913"/>
            <a:ext cx="880911" cy="21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18150" rIns="27224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 rtl="0"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令和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6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年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11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月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1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日</a:t>
            </a:r>
            <a:endParaRPr lang="en-US" altLang="ja-JP" sz="900" dirty="0">
              <a:solidFill>
                <a:srgbClr val="000000"/>
              </a:solidFill>
              <a:latin typeface="ＭＳ Ｐ明朝"/>
              <a:ea typeface="ＭＳ Ｐ明朝"/>
            </a:endParaRPr>
          </a:p>
        </p:txBody>
      </p:sp>
      <p:sp>
        <p:nvSpPr>
          <p:cNvPr id="35" name="Text Box 27" descr="5%"/>
          <p:cNvSpPr txBox="1">
            <a:spLocks noChangeArrowheads="1"/>
          </p:cNvSpPr>
          <p:nvPr/>
        </p:nvSpPr>
        <p:spPr bwMode="auto">
          <a:xfrm>
            <a:off x="5541606" y="306438"/>
            <a:ext cx="914446" cy="4450111"/>
          </a:xfrm>
          <a:prstGeom prst="rect">
            <a:avLst/>
          </a:prstGeom>
          <a:pattFill prst="pct5">
            <a:fgClr>
              <a:srgbClr val="000000"/>
            </a:fgClr>
            <a:bgClr>
              <a:srgbClr val="FFFFFF"/>
            </a:bgClr>
          </a:pattFill>
          <a:ln w="9525" algn="ctr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wordArtVertRtl" wrap="square" lIns="90748" tIns="0" rIns="90748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n-US" altLang="ja-JP" sz="36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DS</a:t>
            </a:r>
            <a:r>
              <a:rPr lang="ja-JP" altLang="en-US" sz="36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小松原新聞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5484765" y="4802631"/>
            <a:ext cx="1023855" cy="831355"/>
          </a:xfrm>
          <a:prstGeom prst="rect">
            <a:avLst/>
          </a:prstGeom>
          <a:noFill/>
          <a:ln w="9525" algn="ctr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224" tIns="18150" rIns="27224" bIns="1815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93"/>
              </a:lnSpc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第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121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号</a:t>
            </a:r>
          </a:p>
          <a:p>
            <a:pPr algn="ctr">
              <a:lnSpc>
                <a:spcPts val="1092"/>
              </a:lnSpc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発行所</a:t>
            </a:r>
          </a:p>
          <a:p>
            <a:pPr algn="ctr">
              <a:lnSpc>
                <a:spcPts val="993"/>
              </a:lnSpc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座間デイサービス</a:t>
            </a:r>
            <a:endParaRPr lang="en-US" altLang="ja-JP" sz="900" dirty="0">
              <a:solidFill>
                <a:srgbClr val="000000"/>
              </a:solidFill>
              <a:latin typeface="ＭＳ Ｐ明朝"/>
              <a:ea typeface="ＭＳ Ｐ明朝"/>
            </a:endParaRPr>
          </a:p>
          <a:p>
            <a:pPr algn="ctr">
              <a:lnSpc>
                <a:spcPts val="993"/>
              </a:lnSpc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小松原</a:t>
            </a:r>
          </a:p>
        </p:txBody>
      </p:sp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4907865" y="1625069"/>
            <a:ext cx="583612" cy="2010901"/>
          </a:xfrm>
          <a:prstGeom prst="rect">
            <a:avLst/>
          </a:prstGeom>
          <a:noFill/>
          <a:ln w="9525" algn="ctr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wordArtVertRtl" wrap="square" lIns="54449" tIns="0" rIns="54449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ja-JP" altLang="en-US" sz="800" b="1" dirty="0"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十一月（霜月・しもつき）</a:t>
            </a:r>
          </a:p>
        </p:txBody>
      </p:sp>
      <p:sp>
        <p:nvSpPr>
          <p:cNvPr id="52" name="Rectangle 53"/>
          <p:cNvSpPr>
            <a:spLocks noChangeArrowheads="1"/>
          </p:cNvSpPr>
          <p:nvPr/>
        </p:nvSpPr>
        <p:spPr bwMode="auto">
          <a:xfrm>
            <a:off x="87523" y="116661"/>
            <a:ext cx="6520922" cy="9643640"/>
          </a:xfrm>
          <a:prstGeom prst="rect">
            <a:avLst/>
          </a:prstGeom>
          <a:noFill/>
          <a:ln w="3175" algn="ctr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748" tIns="45374" rIns="90748" bIns="45374"/>
          <a:lstStyle/>
          <a:p>
            <a:endParaRPr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08866" y="625103"/>
            <a:ext cx="353931" cy="1170888"/>
          </a:xfrm>
          <a:prstGeom prst="rect">
            <a:avLst/>
          </a:prstGeom>
          <a:noFill/>
        </p:spPr>
        <p:txBody>
          <a:bodyPr vert="eaVert" wrap="square" lIns="91434" tIns="45717" rIns="91434" bIns="45717" rtlCol="0">
            <a:spAutoFit/>
          </a:bodyPr>
          <a:lstStyle/>
          <a:p>
            <a:r>
              <a:rPr lang="ja-JP" altLang="en-US" sz="1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　デイサービス</a:t>
            </a:r>
          </a:p>
        </p:txBody>
      </p:sp>
      <p:sp>
        <p:nvSpPr>
          <p:cNvPr id="3" name="AutoShape 2" descr="「誕生日 イラスト」の画像検索結果">
            <a:extLst>
              <a:ext uri="{FF2B5EF4-FFF2-40B4-BE49-F238E27FC236}">
                <a16:creationId xmlns:a16="http://schemas.microsoft.com/office/drawing/2014/main" id="{DC6B0195-37A4-4E40-9D6E-7C4495050C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14689" y="47799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AutoShape 4" descr="「誕生日 イラスト」の画像検索結果">
            <a:extLst>
              <a:ext uri="{FF2B5EF4-FFF2-40B4-BE49-F238E27FC236}">
                <a16:creationId xmlns:a16="http://schemas.microsoft.com/office/drawing/2014/main" id="{FDDC6D00-2FEC-4C9C-8534-BAF18699BD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47569" y="55513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161005" y="7964618"/>
            <a:ext cx="369320" cy="1631210"/>
          </a:xfrm>
          <a:prstGeom prst="rect">
            <a:avLst/>
          </a:prstGeom>
          <a:noFill/>
        </p:spPr>
        <p:txBody>
          <a:bodyPr vert="eaVert" wrap="none" lIns="91434" tIns="45717" rIns="91434" bIns="45717" rtlCol="0">
            <a:spAutoFit/>
          </a:bodyPr>
          <a:lstStyle/>
          <a:p>
            <a:r>
              <a:rPr lang="ja-JP" altLang="en-US" sz="1200" dirty="0">
                <a:latin typeface="HGS創英角ｺﾞｼｯｸUB" panose="020B0A00000000000000" pitchFamily="50" charset="-128"/>
                <a:ea typeface="HGS創英角ｺﾞｼｯｸUB" panose="020B0A00000000000000" pitchFamily="50" charset="-128"/>
              </a:rPr>
              <a:t>昼食とおやつのご紹介</a:t>
            </a:r>
          </a:p>
        </p:txBody>
      </p:sp>
      <p:sp>
        <p:nvSpPr>
          <p:cNvPr id="37" name="Text Box 29"/>
          <p:cNvSpPr txBox="1">
            <a:spLocks noChangeArrowheads="1"/>
          </p:cNvSpPr>
          <p:nvPr/>
        </p:nvSpPr>
        <p:spPr bwMode="auto">
          <a:xfrm>
            <a:off x="5527297" y="5722679"/>
            <a:ext cx="995527" cy="2031721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76200" cmpd="tri" algn="ctr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wordArtVertRtl" wrap="square" lIns="0" tIns="0" rIns="36299" bIns="0" anchor="ctr" anchorCtr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rtl="0">
              <a:defRPr sz="1000"/>
            </a:pPr>
            <a:r>
              <a:rPr lang="ja-JP" altLang="en-US" sz="1600" b="1" dirty="0">
                <a:ln>
                  <a:solidFill>
                    <a:srgbClr xmlns:mc="http://schemas.openxmlformats.org/markup-compatibility/2006" xmlns:a14="http://schemas.microsoft.com/office/drawing/2010/main" val="000000" mc:Ignorable="a14" a14:legacySpreadsheetColorIndex="64">
                      <a:alpha val="96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明朝"/>
                <a:ea typeface="ＭＳ Ｐ明朝"/>
              </a:rPr>
              <a:t>　</a:t>
            </a: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r>
              <a:rPr lang="ja-JP" altLang="en-US" sz="1600" b="1" dirty="0">
                <a:ln>
                  <a:solidFill>
                    <a:srgbClr xmlns:mc="http://schemas.openxmlformats.org/markup-compatibility/2006" xmlns:a14="http://schemas.microsoft.com/office/drawing/2010/main" val="000000" mc:Ignorable="a14" a14:legacySpreadsheetColorIndex="64">
                      <a:alpha val="96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明朝"/>
                <a:ea typeface="ＭＳ Ｐ明朝"/>
              </a:rPr>
              <a:t>　　</a:t>
            </a: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>
              <a:defRPr sz="1000"/>
            </a:pPr>
            <a:r>
              <a:rPr lang="ja-JP" altLang="en-US" sz="1600" b="1" dirty="0">
                <a:ln>
                  <a:solidFill>
                    <a:srgbClr xmlns:mc="http://schemas.openxmlformats.org/markup-compatibility/2006" xmlns:a14="http://schemas.microsoft.com/office/drawing/2010/main" val="000000" mc:Ignorable="a14" a14:legacySpreadsheetColorIndex="64">
                      <a:alpha val="96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明朝"/>
                <a:ea typeface="ＭＳ Ｐ明朝"/>
              </a:rPr>
              <a:t>　　十一月号</a:t>
            </a: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1B3A2290-F359-EB80-71D4-69EC19C25073}"/>
              </a:ext>
            </a:extLst>
          </p:cNvPr>
          <p:cNvSpPr/>
          <p:nvPr/>
        </p:nvSpPr>
        <p:spPr>
          <a:xfrm>
            <a:off x="3728857" y="4397017"/>
            <a:ext cx="103490" cy="71877"/>
          </a:xfrm>
          <a:prstGeom prst="ellipse">
            <a:avLst/>
          </a:prstGeom>
          <a:solidFill>
            <a:srgbClr val="FEF6F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73154" y="465153"/>
            <a:ext cx="3459398" cy="92332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endParaRPr lang="en-US" altLang="ja-JP" sz="1400" b="1" dirty="0">
              <a:latin typeface="AR PハイカラＰＯＰ体H" panose="040B0900000000000000" pitchFamily="50" charset="-128"/>
              <a:ea typeface="AR PハイカラＰＯＰ体H" panose="040B0900000000000000" pitchFamily="50" charset="-128"/>
            </a:endParaRPr>
          </a:p>
          <a:p>
            <a:r>
              <a:rPr lang="ja-JP" altLang="en-US" sz="1400" b="1" dirty="0">
                <a:latin typeface="AR PハイカラＰＯＰ体H" panose="040B0900000000000000" pitchFamily="50" charset="-128"/>
                <a:ea typeface="AR PハイカラＰＯＰ体H" panose="040B0900000000000000" pitchFamily="50" charset="-128"/>
              </a:rPr>
              <a:t>食欲の秋。季節のものを美味しく食べて</a:t>
            </a:r>
            <a:endParaRPr lang="en-US" altLang="ja-JP" sz="1400" b="1" dirty="0">
              <a:latin typeface="AR PハイカラＰＯＰ体H" panose="040B0900000000000000" pitchFamily="50" charset="-128"/>
              <a:ea typeface="AR PハイカラＰＯＰ体H" panose="040B0900000000000000" pitchFamily="50" charset="-128"/>
            </a:endParaRPr>
          </a:p>
          <a:p>
            <a:r>
              <a:rPr lang="ja-JP" altLang="en-US" sz="1400" b="1" dirty="0">
                <a:latin typeface="AR PハイカラＰＯＰ体H" panose="040B0900000000000000" pitchFamily="50" charset="-128"/>
                <a:ea typeface="AR PハイカラＰＯＰ体H" panose="040B0900000000000000" pitchFamily="50" charset="-128"/>
              </a:rPr>
              <a:t>健康に過ごして参りましょう。</a:t>
            </a:r>
            <a:endParaRPr lang="en-US" altLang="ja-JP" sz="1400" b="1" dirty="0">
              <a:latin typeface="AR PハイカラＰＯＰ体H" panose="040B0900000000000000" pitchFamily="50" charset="-128"/>
              <a:ea typeface="AR PハイカラＰＯＰ体H" panose="040B0900000000000000" pitchFamily="50" charset="-128"/>
            </a:endParaRPr>
          </a:p>
          <a:p>
            <a:endParaRPr lang="en-US" altLang="ja-JP" sz="1200" b="1" dirty="0">
              <a:latin typeface="AR PハイカラＰＯＰ体H" panose="040B0900000000000000" pitchFamily="50" charset="-128"/>
              <a:ea typeface="AR PハイカラＰＯＰ体H" panose="040B0900000000000000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33796F34-1689-BCD0-5ECE-811092A935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87" y="5842186"/>
            <a:ext cx="845982" cy="26724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2F56B150-E176-C840-0BFD-1B22537FC4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5" y="1244649"/>
            <a:ext cx="2172228" cy="23713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13C71D9B-5DD1-7872-EA94-7365F7E2AD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13" y="1243844"/>
            <a:ext cx="2172228" cy="237135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86A6A3F1-816A-0CCF-74B0-830E3A316F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2" y="311203"/>
            <a:ext cx="2172228" cy="237135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BA1A079D-1D4A-3E56-E33B-5B8E588021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36"/>
          <a:stretch/>
        </p:blipFill>
        <p:spPr>
          <a:xfrm>
            <a:off x="4457436" y="1252067"/>
            <a:ext cx="687822" cy="237135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53320551-2FAF-DDED-0B9B-A51D8D5486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870" y="307690"/>
            <a:ext cx="2172228" cy="23713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773AB90C-7706-13FA-63CF-645889C619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63"/>
          <a:stretch/>
        </p:blipFill>
        <p:spPr>
          <a:xfrm>
            <a:off x="4450295" y="324995"/>
            <a:ext cx="648133" cy="237135"/>
          </a:xfrm>
          <a:prstGeom prst="rect">
            <a:avLst/>
          </a:prstGeom>
        </p:spPr>
      </p:pic>
      <p:pic>
        <p:nvPicPr>
          <p:cNvPr id="84" name="図 83">
            <a:extLst>
              <a:ext uri="{FF2B5EF4-FFF2-40B4-BE49-F238E27FC236}">
                <a16:creationId xmlns:a16="http://schemas.microsoft.com/office/drawing/2014/main" id="{A2730CBD-E5A5-F389-E3CD-0A5849D764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9" y="7976800"/>
            <a:ext cx="2389983" cy="274594"/>
          </a:xfrm>
          <a:prstGeom prst="rect">
            <a:avLst/>
          </a:prstGeom>
        </p:spPr>
      </p:pic>
      <p:pic>
        <p:nvPicPr>
          <p:cNvPr id="85" name="図 84">
            <a:extLst>
              <a:ext uri="{FF2B5EF4-FFF2-40B4-BE49-F238E27FC236}">
                <a16:creationId xmlns:a16="http://schemas.microsoft.com/office/drawing/2014/main" id="{0538CDB4-E8FA-237C-DEAA-0B483BEB5F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03"/>
          <a:stretch/>
        </p:blipFill>
        <p:spPr>
          <a:xfrm>
            <a:off x="4928834" y="7983023"/>
            <a:ext cx="1173409" cy="274594"/>
          </a:xfrm>
          <a:prstGeom prst="rect">
            <a:avLst/>
          </a:prstGeom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5E7ECE03-DA49-E193-7633-4D720EF8D2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02" y="7976668"/>
            <a:ext cx="2389983" cy="274594"/>
          </a:xfrm>
          <a:prstGeom prst="rect">
            <a:avLst/>
          </a:prstGeom>
        </p:spPr>
      </p:pic>
      <p:pic>
        <p:nvPicPr>
          <p:cNvPr id="87" name="図 86">
            <a:extLst>
              <a:ext uri="{FF2B5EF4-FFF2-40B4-BE49-F238E27FC236}">
                <a16:creationId xmlns:a16="http://schemas.microsoft.com/office/drawing/2014/main" id="{7961F21F-857B-D2BE-31F6-23D22600DF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03"/>
          <a:stretch/>
        </p:blipFill>
        <p:spPr>
          <a:xfrm>
            <a:off x="4914785" y="9480383"/>
            <a:ext cx="1173408" cy="274594"/>
          </a:xfrm>
          <a:prstGeom prst="rect">
            <a:avLst/>
          </a:prstGeom>
        </p:spPr>
      </p:pic>
      <p:pic>
        <p:nvPicPr>
          <p:cNvPr id="88" name="図 87">
            <a:extLst>
              <a:ext uri="{FF2B5EF4-FFF2-40B4-BE49-F238E27FC236}">
                <a16:creationId xmlns:a16="http://schemas.microsoft.com/office/drawing/2014/main" id="{73B808B8-5D65-354F-423D-5337F08ACF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265" y="9475058"/>
            <a:ext cx="2389983" cy="274594"/>
          </a:xfrm>
          <a:prstGeom prst="rect">
            <a:avLst/>
          </a:prstGeom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id="{37C6AA80-A179-198D-3FF2-802DE05422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0" y="9456602"/>
            <a:ext cx="2389983" cy="274594"/>
          </a:xfrm>
          <a:prstGeom prst="rect">
            <a:avLst/>
          </a:prstGeom>
        </p:spPr>
      </p:pic>
      <p:pic>
        <p:nvPicPr>
          <p:cNvPr id="91" name="図 90">
            <a:extLst>
              <a:ext uri="{FF2B5EF4-FFF2-40B4-BE49-F238E27FC236}">
                <a16:creationId xmlns:a16="http://schemas.microsoft.com/office/drawing/2014/main" id="{A8DDB6DF-DABC-9814-8C9B-716790B947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6" r="6439" b="5612"/>
          <a:stretch/>
        </p:blipFill>
        <p:spPr>
          <a:xfrm>
            <a:off x="4934639" y="3284874"/>
            <a:ext cx="327578" cy="326556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015E3ABA-5170-BEFF-B62A-CDC735A64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391" y="1649541"/>
            <a:ext cx="530560" cy="234308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A47DF4CB-0940-8514-036E-96457421CB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419" y="6618620"/>
            <a:ext cx="257339" cy="1008855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A9447951-2904-2007-E192-1F142442D2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89" y="6343907"/>
            <a:ext cx="245353" cy="1104089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4F626923-BCC0-0EB3-1812-FA5B2C465D40}"/>
              </a:ext>
            </a:extLst>
          </p:cNvPr>
          <p:cNvSpPr txBox="1"/>
          <p:nvPr/>
        </p:nvSpPr>
        <p:spPr>
          <a:xfrm>
            <a:off x="4582316" y="9194018"/>
            <a:ext cx="1585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ちらし寿司　この日のご利用者様は当たりですね！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4B9967-5214-6393-58B2-3716D60E0519}"/>
              </a:ext>
            </a:extLst>
          </p:cNvPr>
          <p:cNvSpPr txBox="1"/>
          <p:nvPr/>
        </p:nvSpPr>
        <p:spPr>
          <a:xfrm>
            <a:off x="359762" y="9187881"/>
            <a:ext cx="1095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ちょっと珍しいおやつ</a:t>
            </a:r>
            <a:endParaRPr kumimoji="1" lang="en-US" altLang="ja-JP" sz="800" dirty="0"/>
          </a:p>
          <a:p>
            <a:r>
              <a:rPr kumimoji="1" lang="ja-JP" altLang="en-US" sz="800" dirty="0"/>
              <a:t>クルミゆべしです</a:t>
            </a:r>
            <a:endParaRPr lang="en-US" altLang="ja-JP" sz="800" dirty="0"/>
          </a:p>
          <a:p>
            <a:endParaRPr kumimoji="1" lang="ja-JP" altLang="en-US" sz="8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8D48AC9-0241-E2DC-AC41-30420F105C50}"/>
              </a:ext>
            </a:extLst>
          </p:cNvPr>
          <p:cNvSpPr txBox="1"/>
          <p:nvPr/>
        </p:nvSpPr>
        <p:spPr>
          <a:xfrm>
            <a:off x="1676448" y="9194018"/>
            <a:ext cx="1503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利用者様よりいただきました</a:t>
            </a:r>
            <a:endParaRPr lang="en-US" altLang="ja-JP" sz="800" dirty="0"/>
          </a:p>
          <a:p>
            <a:r>
              <a:rPr kumimoji="1" lang="ja-JP" altLang="en-US" sz="800" dirty="0"/>
              <a:t>サツマイモで作ったケーキです　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0D745DF-083D-18B0-3AE8-2EB518EF6DDE}"/>
              </a:ext>
            </a:extLst>
          </p:cNvPr>
          <p:cNvSpPr txBox="1"/>
          <p:nvPr/>
        </p:nvSpPr>
        <p:spPr>
          <a:xfrm>
            <a:off x="3430056" y="9198043"/>
            <a:ext cx="1192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珍しいメニュー</a:t>
            </a:r>
            <a:endParaRPr kumimoji="1" lang="en-US" altLang="ja-JP" sz="800" dirty="0"/>
          </a:p>
          <a:p>
            <a:r>
              <a:rPr lang="ja-JP" altLang="en-US" sz="800" dirty="0"/>
              <a:t>トルコライスです</a:t>
            </a:r>
            <a:endParaRPr kumimoji="1" lang="ja-JP" altLang="en-US" sz="800" dirty="0"/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794206D1-0D55-D30E-4718-136F66FB31DB}"/>
              </a:ext>
            </a:extLst>
          </p:cNvPr>
          <p:cNvSpPr/>
          <p:nvPr/>
        </p:nvSpPr>
        <p:spPr>
          <a:xfrm>
            <a:off x="4942683" y="6045100"/>
            <a:ext cx="622979" cy="1927273"/>
          </a:xfrm>
          <a:prstGeom prst="rect">
            <a:avLst/>
          </a:prstGeom>
        </p:spPr>
        <p:txBody>
          <a:bodyPr vert="eaVert" wrap="square" lIns="91434" tIns="45717" rIns="91434" bIns="45717">
            <a:spAutoFit/>
          </a:bodyPr>
          <a:lstStyle/>
          <a:p>
            <a:pPr>
              <a:defRPr sz="1000"/>
            </a:pPr>
            <a:r>
              <a:rPr lang="ja-JP" altLang="en-US" sz="10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  <a:r>
              <a:rPr lang="en-US" altLang="ja-JP" sz="1000" dirty="0">
                <a:solidFill>
                  <a:srgbClr val="000000"/>
                </a:solidFill>
                <a:latin typeface="HGS創英角ｺﾞｼｯｸUB" panose="020B0A00000000000000" pitchFamily="50" charset="-128"/>
                <a:ea typeface="HGS創英角ｺﾞｼｯｸUB" panose="020B0A00000000000000" pitchFamily="50" charset="-128"/>
              </a:rPr>
              <a:t>10</a:t>
            </a:r>
            <a:r>
              <a:rPr lang="ja-JP" altLang="en-US" sz="1000" dirty="0">
                <a:solidFill>
                  <a:srgbClr val="000000"/>
                </a:solidFill>
                <a:latin typeface="HGS創英角ｺﾞｼｯｸUB" panose="020B0A00000000000000" pitchFamily="50" charset="-128"/>
                <a:ea typeface="HGS創英角ｺﾞｼｯｸUB" panose="020B0A00000000000000" pitchFamily="50" charset="-128"/>
              </a:rPr>
              <a:t>月の誕生日</a:t>
            </a:r>
            <a:endParaRPr lang="en-US" altLang="ja-JP" sz="1000" dirty="0">
              <a:solidFill>
                <a:srgbClr val="000000"/>
              </a:solidFill>
              <a:latin typeface="HGS創英角ｺﾞｼｯｸUB" panose="020B0A00000000000000" pitchFamily="50" charset="-128"/>
              <a:ea typeface="HGS創英角ｺﾞｼｯｸUB" panose="020B0A00000000000000" pitchFamily="50" charset="-128"/>
            </a:endParaRPr>
          </a:p>
          <a:p>
            <a:pPr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HGS創英角ｺﾞｼｯｸUB" panose="020B0A00000000000000" pitchFamily="50" charset="-128"/>
                <a:ea typeface="HGS創英角ｺﾞｼｯｸUB" panose="020B0A00000000000000" pitchFamily="50" charset="-128"/>
              </a:rPr>
              <a:t>今月お誕生日をお迎えの方です。</a:t>
            </a:r>
            <a:endParaRPr lang="en-US" altLang="ja-JP" sz="900" dirty="0">
              <a:solidFill>
                <a:srgbClr val="000000"/>
              </a:solidFill>
              <a:latin typeface="HGS創英角ｺﾞｼｯｸUB" panose="020B0A00000000000000" pitchFamily="50" charset="-128"/>
              <a:ea typeface="HGS創英角ｺﾞｼｯｸUB" panose="020B0A00000000000000" pitchFamily="50" charset="-128"/>
            </a:endParaRPr>
          </a:p>
          <a:p>
            <a:pPr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HGS創英角ｺﾞｼｯｸUB" panose="020B0A00000000000000" pitchFamily="50" charset="-128"/>
                <a:ea typeface="HGS創英角ｺﾞｼｯｸUB" panose="020B0A00000000000000" pitchFamily="50" charset="-128"/>
              </a:rPr>
              <a:t>おめでとうございます。</a:t>
            </a:r>
            <a:endParaRPr lang="en-US" altLang="ja-JP" sz="900" dirty="0">
              <a:solidFill>
                <a:srgbClr val="000000"/>
              </a:solidFill>
              <a:latin typeface="HGS創英角ｺﾞｼｯｸUB" panose="020B0A00000000000000" pitchFamily="50" charset="-128"/>
              <a:ea typeface="HGS創英角ｺﾞｼｯｸUB" panose="020B0A00000000000000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F11F2088-8B6B-6391-A672-621A4DC66A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3" t="8828" r="5655" b="7486"/>
          <a:stretch/>
        </p:blipFill>
        <p:spPr>
          <a:xfrm>
            <a:off x="3206587" y="8250766"/>
            <a:ext cx="1330461" cy="96568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D95F02F-84C3-04E0-6C64-17B8290A2B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5" r="8366" b="14083"/>
          <a:stretch/>
        </p:blipFill>
        <p:spPr>
          <a:xfrm>
            <a:off x="1696815" y="8250767"/>
            <a:ext cx="1417009" cy="965681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CE19D39-4FFC-285D-5E09-E865EED6E4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t="18517" b="12897"/>
          <a:stretch/>
        </p:blipFill>
        <p:spPr>
          <a:xfrm>
            <a:off x="142465" y="8258051"/>
            <a:ext cx="1503132" cy="958397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064F2943-ED64-E00F-2A21-61B64014CF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7" y="1477968"/>
            <a:ext cx="1645050" cy="1233787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56644724-30A6-468E-35CD-719ADDEF01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73" y="1473614"/>
            <a:ext cx="1469229" cy="1132014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879BA2E9-8782-C464-9C04-4F14DB8854B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846" y="1473614"/>
            <a:ext cx="1562493" cy="1185877"/>
          </a:xfrm>
          <a:prstGeom prst="rect">
            <a:avLst/>
          </a:prstGeom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2378D5AE-1F3D-3D85-54AA-75BABF57C35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39" y="2734897"/>
            <a:ext cx="1645050" cy="1233787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E0FD1D4D-019C-2C9C-8DE8-EBD8CB39BA0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846" y="2677979"/>
            <a:ext cx="1573420" cy="1280814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76A56C08-DE49-1845-D5D1-5DD6922D41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961" r="8399" b="12578"/>
          <a:stretch/>
        </p:blipFill>
        <p:spPr>
          <a:xfrm>
            <a:off x="1844518" y="2997803"/>
            <a:ext cx="1424199" cy="964503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95F2C132-6BC3-A8E4-7797-CC56D0F550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" t="6277" r="4669" b="14244"/>
          <a:stretch/>
        </p:blipFill>
        <p:spPr>
          <a:xfrm>
            <a:off x="4624265" y="8265080"/>
            <a:ext cx="1486775" cy="95136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B7D45D1-F5FB-38F0-C61B-62A45139A95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0" y="3993560"/>
            <a:ext cx="2248609" cy="168645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0A706D9-0621-C94F-F2F2-8C8C05A4CED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774" y="6885225"/>
            <a:ext cx="1419037" cy="106427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5ED4C84-0E19-BF5F-8DFD-FB3CE19840F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18" y="5188103"/>
            <a:ext cx="1060029" cy="795022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50BC8E34-98AB-4C3E-6CE4-44659F725FE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46" y="3987885"/>
            <a:ext cx="1565374" cy="117403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25D4EB01-DB0C-369E-2B9C-015C6ED8CEA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981" y="5711270"/>
            <a:ext cx="1768625" cy="1326468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F1533D49-7685-D2DF-A9F1-530B4BFD0C7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18" y="4548664"/>
            <a:ext cx="1704497" cy="1278372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FFC46791-C297-03A9-85C1-DE0A8C4F202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4" y="5711270"/>
            <a:ext cx="1385894" cy="1039420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417F6138-D25E-C5B3-5E12-53A27029522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4" y="6799710"/>
            <a:ext cx="1520676" cy="1140507"/>
          </a:xfrm>
          <a:prstGeom prst="rect">
            <a:avLst/>
          </a:prstGeom>
        </p:spPr>
      </p:pic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659E72BB-2E14-1E9A-D571-AB4BEBB1A0BC}"/>
              </a:ext>
            </a:extLst>
          </p:cNvPr>
          <p:cNvSpPr txBox="1"/>
          <p:nvPr/>
        </p:nvSpPr>
        <p:spPr>
          <a:xfrm>
            <a:off x="1872723" y="2581699"/>
            <a:ext cx="1466212" cy="615547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ja-JP" altLang="en-US" sz="8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皆さんで作ったおやつの</a:t>
            </a:r>
            <a:endParaRPr lang="en-US" altLang="ja-JP" sz="800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8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チョコレートケーキ</a:t>
            </a:r>
            <a:endParaRPr lang="en-US" altLang="ja-JP" sz="800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8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美味しく出来上がりました</a:t>
            </a:r>
            <a:endParaRPr lang="en-US" altLang="ja-JP" sz="1000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sz="1000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0402ACB3-E514-1C2C-7313-96DCB61365C0}"/>
              </a:ext>
            </a:extLst>
          </p:cNvPr>
          <p:cNvSpPr txBox="1"/>
          <p:nvPr/>
        </p:nvSpPr>
        <p:spPr>
          <a:xfrm>
            <a:off x="2385122" y="3996868"/>
            <a:ext cx="1645050" cy="553992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ja-JP" altLang="en-US" sz="10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陽気の良い秋の一日</a:t>
            </a:r>
            <a:endParaRPr lang="en-US" altLang="ja-JP" sz="1000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10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おやつを持って芹沢公園まで出掛けました</a:t>
            </a:r>
            <a:endParaRPr lang="en-US" altLang="ja-JP" sz="1000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6EE6B15-E6CD-037F-D00B-186CCA61D5B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4" t="5201" r="6860"/>
          <a:stretch/>
        </p:blipFill>
        <p:spPr>
          <a:xfrm>
            <a:off x="3609940" y="6226963"/>
            <a:ext cx="1535318" cy="1313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574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6957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998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2704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1027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4226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884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436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424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4325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526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43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4CF73-3AA9-41C6-BF30-5D7D34259693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829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50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16682</TotalTime>
  <Words>126</Words>
  <Application>Microsoft Office PowerPoint</Application>
  <PresentationFormat>ワイド画面</PresentationFormat>
  <Paragraphs>36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3" baseType="lpstr">
      <vt:lpstr>AR PハイカラＰＯＰ体H</vt:lpstr>
      <vt:lpstr>HGP創英角ｺﾞｼｯｸUB</vt:lpstr>
      <vt:lpstr>HGP創英角ﾎﾟｯﾌﾟ体</vt:lpstr>
      <vt:lpstr>HGS創英角ｺﾞｼｯｸUB</vt:lpstr>
      <vt:lpstr>HGS創英角ﾎﾟｯﾌﾟ体</vt:lpstr>
      <vt:lpstr>HG創英角ﾎﾟｯﾌﾟ体</vt:lpstr>
      <vt:lpstr>ＭＳ Ｐゴシック</vt:lpstr>
      <vt:lpstr>ＭＳ Ｐ明朝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長谷部雅人</dc:creator>
  <cp:lastModifiedBy>勇 塩沢</cp:lastModifiedBy>
  <cp:revision>1216</cp:revision>
  <cp:lastPrinted>2024-10-24T08:55:01Z</cp:lastPrinted>
  <dcterms:created xsi:type="dcterms:W3CDTF">2014-05-28T11:26:15Z</dcterms:created>
  <dcterms:modified xsi:type="dcterms:W3CDTF">2024-10-27T05:10:44Z</dcterms:modified>
</cp:coreProperties>
</file>