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F0"/>
    <a:srgbClr val="DE1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6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40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9356" cy="495208"/>
          </a:xfrm>
          <a:prstGeom prst="rect">
            <a:avLst/>
          </a:prstGeom>
        </p:spPr>
        <p:txBody>
          <a:bodyPr vert="horz" lIns="90748" tIns="45374" rIns="90748" bIns="4537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834" y="1"/>
            <a:ext cx="2919356" cy="495208"/>
          </a:xfrm>
          <a:prstGeom prst="rect">
            <a:avLst/>
          </a:prstGeom>
        </p:spPr>
        <p:txBody>
          <a:bodyPr vert="horz" lIns="90748" tIns="45374" rIns="90748" bIns="45374" rtlCol="0"/>
          <a:lstStyle>
            <a:lvl1pPr algn="r">
              <a:defRPr sz="1200"/>
            </a:lvl1pPr>
          </a:lstStyle>
          <a:p>
            <a:fld id="{CFBFFCA7-880D-4E5A-B963-C34B37AB8385}" type="datetimeFigureOut">
              <a:rPr kumimoji="1" lang="ja-JP" altLang="en-US" smtClean="0"/>
              <a:t>2024/9/30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105"/>
            <a:ext cx="2919356" cy="495208"/>
          </a:xfrm>
          <a:prstGeom prst="rect">
            <a:avLst/>
          </a:prstGeom>
        </p:spPr>
        <p:txBody>
          <a:bodyPr vert="horz" lIns="90748" tIns="45374" rIns="90748" bIns="4537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834" y="9371105"/>
            <a:ext cx="2919356" cy="495208"/>
          </a:xfrm>
          <a:prstGeom prst="rect">
            <a:avLst/>
          </a:prstGeom>
        </p:spPr>
        <p:txBody>
          <a:bodyPr vert="horz" lIns="90748" tIns="45374" rIns="90748" bIns="45374" rtlCol="0" anchor="b"/>
          <a:lstStyle>
            <a:lvl1pPr algn="r">
              <a:defRPr sz="1200"/>
            </a:lvl1pPr>
          </a:lstStyle>
          <a:p>
            <a:fld id="{AEF985A6-ACDC-4D12-818E-83731EBF48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9036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jpg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" Type="http://schemas.openxmlformats.org/officeDocument/2006/relationships/image" Target="../media/image1.jpeg"/><Relationship Id="rId21" Type="http://schemas.openxmlformats.org/officeDocument/2006/relationships/image" Target="../media/image19.jpeg"/><Relationship Id="rId7" Type="http://schemas.openxmlformats.org/officeDocument/2006/relationships/image" Target="../media/image5.jpeg"/><Relationship Id="rId12" Type="http://schemas.openxmlformats.org/officeDocument/2006/relationships/image" Target="../media/image10.jpg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33" Type="http://schemas.openxmlformats.org/officeDocument/2006/relationships/image" Target="../media/image31.jpeg"/><Relationship Id="rId2" Type="http://schemas.openxmlformats.org/officeDocument/2006/relationships/slide" Target="../slides/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27.jpeg"/><Relationship Id="rId1" Type="http://schemas.openxmlformats.org/officeDocument/2006/relationships/notesMaster" Target="../notesMasters/notesMaster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24" Type="http://schemas.openxmlformats.org/officeDocument/2006/relationships/image" Target="../media/image22.jpeg"/><Relationship Id="rId32" Type="http://schemas.openxmlformats.org/officeDocument/2006/relationships/image" Target="../media/image30.jpeg"/><Relationship Id="rId5" Type="http://schemas.openxmlformats.org/officeDocument/2006/relationships/image" Target="../media/image3.jp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28" Type="http://schemas.openxmlformats.org/officeDocument/2006/relationships/image" Target="../media/image26.jpeg"/><Relationship Id="rId10" Type="http://schemas.openxmlformats.org/officeDocument/2006/relationships/image" Target="../media/image8.jpg"/><Relationship Id="rId19" Type="http://schemas.openxmlformats.org/officeDocument/2006/relationships/image" Target="../media/image17.jpeg"/><Relationship Id="rId31" Type="http://schemas.openxmlformats.org/officeDocument/2006/relationships/image" Target="../media/image29.jpe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jpg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Relationship Id="rId30" Type="http://schemas.openxmlformats.org/officeDocument/2006/relationships/image" Target="../media/image28.jpeg"/><Relationship Id="rId8" Type="http://schemas.openxmlformats.org/officeDocument/2006/relationships/image" Target="../media/image6.jpeg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235469" y="135063"/>
            <a:ext cx="492253" cy="23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224" tIns="1815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第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120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号</a:t>
            </a: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2153979" y="135063"/>
            <a:ext cx="1891229" cy="23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224" tIns="18150" rIns="27224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デイサービス月間新聞</a:t>
            </a:r>
          </a:p>
        </p:txBody>
      </p: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5494919" y="118318"/>
            <a:ext cx="880911" cy="21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18150" rIns="27224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rtl="0"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令和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6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年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10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月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1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日</a:t>
            </a:r>
            <a:endParaRPr lang="en-US" altLang="ja-JP" sz="900" dirty="0">
              <a:solidFill>
                <a:srgbClr val="000000"/>
              </a:solidFill>
              <a:latin typeface="ＭＳ Ｐ明朝"/>
              <a:ea typeface="ＭＳ Ｐ明朝"/>
            </a:endParaRPr>
          </a:p>
        </p:txBody>
      </p:sp>
      <p:sp>
        <p:nvSpPr>
          <p:cNvPr id="35" name="Text Box 27" descr="5%"/>
          <p:cNvSpPr txBox="1">
            <a:spLocks noChangeArrowheads="1"/>
          </p:cNvSpPr>
          <p:nvPr/>
        </p:nvSpPr>
        <p:spPr bwMode="auto">
          <a:xfrm>
            <a:off x="5500792" y="303642"/>
            <a:ext cx="914446" cy="4453351"/>
          </a:xfrm>
          <a:prstGeom prst="rect">
            <a:avLst/>
          </a:prstGeom>
          <a:pattFill prst="pct5">
            <a:fgClr>
              <a:srgbClr val="000000"/>
            </a:fgClr>
            <a:bgClr>
              <a:srgbClr val="FFFFFF"/>
            </a:bgClr>
          </a:pattFill>
          <a:ln w="9525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wordArtVertRtl" wrap="square" lIns="90748" tIns="0" rIns="90748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n-US" altLang="ja-JP" sz="36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DS</a:t>
            </a:r>
            <a:r>
              <a:rPr lang="ja-JP" altLang="en-US" sz="36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小松原新聞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5484765" y="4802631"/>
            <a:ext cx="1023855" cy="831355"/>
          </a:xfrm>
          <a:prstGeom prst="rect">
            <a:avLst/>
          </a:prstGeom>
          <a:noFill/>
          <a:ln w="9525" algn="ctr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224" tIns="18150" rIns="27224" bIns="1815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93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第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120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号</a:t>
            </a:r>
          </a:p>
          <a:p>
            <a:pPr algn="ctr">
              <a:lnSpc>
                <a:spcPts val="1092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発行所</a:t>
            </a:r>
          </a:p>
          <a:p>
            <a:pPr algn="ctr">
              <a:lnSpc>
                <a:spcPts val="993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座間デイサービス</a:t>
            </a:r>
            <a:endParaRPr lang="en-US" altLang="ja-JP" sz="900" dirty="0">
              <a:solidFill>
                <a:srgbClr val="000000"/>
              </a:solidFill>
              <a:latin typeface="ＭＳ Ｐ明朝"/>
              <a:ea typeface="ＭＳ Ｐ明朝"/>
            </a:endParaRPr>
          </a:p>
          <a:p>
            <a:pPr algn="ctr">
              <a:lnSpc>
                <a:spcPts val="993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小松原</a:t>
            </a:r>
          </a:p>
        </p:txBody>
      </p:sp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4803335" y="1439173"/>
            <a:ext cx="583612" cy="2197847"/>
          </a:xfrm>
          <a:prstGeom prst="rect">
            <a:avLst/>
          </a:prstGeom>
          <a:noFill/>
          <a:ln w="9525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wordArtVertRtl" wrap="square" lIns="54449" tIns="0" rIns="54449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ja-JP" altLang="en-US" sz="8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十月（神無月・かんなづき）</a:t>
            </a:r>
          </a:p>
        </p:txBody>
      </p:sp>
      <p:sp>
        <p:nvSpPr>
          <p:cNvPr id="52" name="Rectangle 53"/>
          <p:cNvSpPr>
            <a:spLocks noChangeArrowheads="1"/>
          </p:cNvSpPr>
          <p:nvPr/>
        </p:nvSpPr>
        <p:spPr bwMode="auto">
          <a:xfrm>
            <a:off x="87523" y="116661"/>
            <a:ext cx="6520922" cy="9643640"/>
          </a:xfrm>
          <a:prstGeom prst="rect">
            <a:avLst/>
          </a:prstGeom>
          <a:noFill/>
          <a:ln w="3175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748" tIns="45374" rIns="90748" bIns="45374"/>
          <a:lstStyle/>
          <a:p>
            <a:endParaRPr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70277" y="621904"/>
            <a:ext cx="353931" cy="1170888"/>
          </a:xfrm>
          <a:prstGeom prst="rect">
            <a:avLst/>
          </a:prstGeom>
          <a:noFill/>
        </p:spPr>
        <p:txBody>
          <a:bodyPr vert="eaVert" wrap="square" lIns="91434" tIns="45717" rIns="91434" bIns="45717" rtlCol="0">
            <a:spAutoFit/>
          </a:bodyPr>
          <a:lstStyle/>
          <a:p>
            <a:r>
              <a:rPr lang="ja-JP" altLang="en-US" sz="1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　デイサービス</a:t>
            </a:r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78" y="2461094"/>
            <a:ext cx="46862" cy="45719"/>
          </a:xfrm>
          <a:prstGeom prst="rect">
            <a:avLst/>
          </a:prstGeom>
        </p:spPr>
      </p:pic>
      <p:sp>
        <p:nvSpPr>
          <p:cNvPr id="3" name="AutoShape 2" descr="「誕生日 イラスト」の画像検索結果">
            <a:extLst>
              <a:ext uri="{FF2B5EF4-FFF2-40B4-BE49-F238E27FC236}">
                <a16:creationId xmlns:a16="http://schemas.microsoft.com/office/drawing/2014/main" id="{DC6B0195-37A4-4E40-9D6E-7C4495050C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14689" y="47799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AutoShape 4" descr="「誕生日 イラスト」の画像検索結果">
            <a:extLst>
              <a:ext uri="{FF2B5EF4-FFF2-40B4-BE49-F238E27FC236}">
                <a16:creationId xmlns:a16="http://schemas.microsoft.com/office/drawing/2014/main" id="{FDDC6D00-2FEC-4C9C-8534-BAF18699BD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47569" y="55513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530581" y="8270165"/>
            <a:ext cx="338542" cy="1029048"/>
          </a:xfrm>
          <a:prstGeom prst="rect">
            <a:avLst/>
          </a:prstGeom>
          <a:noFill/>
        </p:spPr>
        <p:txBody>
          <a:bodyPr vert="eaVert" wrap="square" lIns="91434" tIns="45717" rIns="91434" bIns="45717" rtlCol="0">
            <a:spAutoFit/>
          </a:bodyPr>
          <a:lstStyle/>
          <a:p>
            <a:r>
              <a:rPr lang="ja-JP" altLang="en-US" sz="10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手作りお菓子</a:t>
            </a:r>
            <a:endParaRPr lang="en-US" altLang="ja-JP" sz="10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1F22FF4B-A870-485A-B529-3A5755124D43}"/>
              </a:ext>
            </a:extLst>
          </p:cNvPr>
          <p:cNvSpPr/>
          <p:nvPr/>
        </p:nvSpPr>
        <p:spPr>
          <a:xfrm>
            <a:off x="4777471" y="6012778"/>
            <a:ext cx="784818" cy="2050771"/>
          </a:xfrm>
          <a:prstGeom prst="rect">
            <a:avLst/>
          </a:prstGeom>
        </p:spPr>
        <p:txBody>
          <a:bodyPr vert="eaVert" wrap="square" lIns="91434" tIns="45717" rIns="91434" bIns="45717">
            <a:spAutoFit/>
          </a:bodyPr>
          <a:lstStyle/>
          <a:p>
            <a:pPr>
              <a:defRPr sz="1000"/>
            </a:pPr>
            <a:r>
              <a:rPr lang="ja-JP" altLang="en-US" sz="12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防災訓練</a:t>
            </a:r>
            <a:endParaRPr lang="en-US" altLang="ja-JP" sz="1200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いざというときの為の防災訓練です。</a:t>
            </a:r>
            <a:endParaRPr lang="en-US" altLang="ja-JP" sz="900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職員一同が真剣に取り組み、皆さんの</a:t>
            </a:r>
            <a:endParaRPr lang="en-US" altLang="ja-JP" sz="900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安全を守ります。</a:t>
            </a:r>
            <a:endParaRPr lang="en-US" altLang="ja-JP" sz="900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231591" y="7891338"/>
            <a:ext cx="400097" cy="1786702"/>
          </a:xfrm>
          <a:prstGeom prst="rect">
            <a:avLst/>
          </a:prstGeom>
          <a:noFill/>
        </p:spPr>
        <p:txBody>
          <a:bodyPr vert="eaVert" wrap="none" lIns="91434" tIns="45717" rIns="91434" bIns="45717" rtlCol="0">
            <a:spAutoFit/>
          </a:bodyPr>
          <a:lstStyle/>
          <a:p>
            <a:r>
              <a:rPr lang="ja-JP" altLang="en-US" sz="1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昼食とおやつのご紹介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6015978" y="8311809"/>
            <a:ext cx="338542" cy="800368"/>
          </a:xfrm>
          <a:prstGeom prst="rect">
            <a:avLst/>
          </a:prstGeom>
          <a:noFill/>
        </p:spPr>
        <p:txBody>
          <a:bodyPr vert="eaVert" wrap="square" lIns="91434" tIns="45717" rIns="91434" bIns="45717" rtlCol="0">
            <a:spAutoFit/>
          </a:bodyPr>
          <a:lstStyle/>
          <a:p>
            <a:r>
              <a:rPr lang="ja-JP" altLang="en-US" sz="10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今月の昼食　</a:t>
            </a:r>
            <a:endParaRPr lang="en-US" altLang="ja-JP" sz="10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7" name="Text Box 29"/>
          <p:cNvSpPr txBox="1">
            <a:spLocks noChangeArrowheads="1"/>
          </p:cNvSpPr>
          <p:nvPr/>
        </p:nvSpPr>
        <p:spPr bwMode="auto">
          <a:xfrm>
            <a:off x="5527297" y="5722679"/>
            <a:ext cx="995527" cy="2031721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76200" cmpd="tri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wordArtVertRtl" wrap="square" lIns="0" tIns="0" rIns="36299" bIns="0" anchor="ctr" anchorCtr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rtl="0">
              <a:defRPr sz="1000"/>
            </a:pPr>
            <a:r>
              <a:rPr lang="ja-JP" altLang="en-US" sz="1600" b="1" dirty="0">
                <a:ln>
                  <a:solidFill>
                    <a:srgbClr xmlns:mc="http://schemas.openxmlformats.org/markup-compatibility/2006" xmlns:a14="http://schemas.microsoft.com/office/drawing/2010/main" val="000000" mc:Ignorable="a14" a14:legacySpreadsheetColorIndex="64">
                      <a:alpha val="96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明朝"/>
                <a:ea typeface="ＭＳ Ｐ明朝"/>
              </a:rPr>
              <a:t>　</a:t>
            </a: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r>
              <a:rPr lang="ja-JP" altLang="en-US" sz="1600" b="1" dirty="0">
                <a:ln>
                  <a:solidFill>
                    <a:srgbClr xmlns:mc="http://schemas.openxmlformats.org/markup-compatibility/2006" xmlns:a14="http://schemas.microsoft.com/office/drawing/2010/main" val="000000" mc:Ignorable="a14" a14:legacySpreadsheetColorIndex="64">
                      <a:alpha val="96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明朝"/>
                <a:ea typeface="ＭＳ Ｐ明朝"/>
              </a:rPr>
              <a:t>　　</a:t>
            </a: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>
              <a:defRPr sz="1000"/>
            </a:pPr>
            <a:r>
              <a:rPr lang="ja-JP" altLang="en-US" sz="1600" b="1" dirty="0">
                <a:ln>
                  <a:solidFill>
                    <a:srgbClr xmlns:mc="http://schemas.openxmlformats.org/markup-compatibility/2006" xmlns:a14="http://schemas.microsoft.com/office/drawing/2010/main" val="000000" mc:Ignorable="a14" a14:legacySpreadsheetColorIndex="64">
                      <a:alpha val="96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明朝"/>
                <a:ea typeface="ＭＳ Ｐ明朝"/>
              </a:rPr>
              <a:t>　　　十月号</a:t>
            </a: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9243633A-1F83-59FA-260D-EF207579E7BE}"/>
              </a:ext>
            </a:extLst>
          </p:cNvPr>
          <p:cNvSpPr/>
          <p:nvPr/>
        </p:nvSpPr>
        <p:spPr>
          <a:xfrm>
            <a:off x="3710405" y="1514906"/>
            <a:ext cx="1138761" cy="2075722"/>
          </a:xfrm>
          <a:prstGeom prst="rect">
            <a:avLst/>
          </a:prstGeom>
        </p:spPr>
        <p:txBody>
          <a:bodyPr vert="eaVert" wrap="square" lIns="91434" tIns="45717" rIns="91434" bIns="45717">
            <a:spAutoFit/>
          </a:bodyPr>
          <a:lstStyle/>
          <a:p>
            <a:pPr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敬老の日</a:t>
            </a:r>
            <a:endParaRPr lang="en-US" altLang="ja-JP" sz="1200" b="1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 sz="1000"/>
            </a:pPr>
            <a:r>
              <a:rPr lang="ja-JP" altLang="en-US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今年は小松原幼稚園から敬老会のお招きをいただきました。</a:t>
            </a:r>
            <a:endParaRPr lang="en-US" altLang="ja-JP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 sz="1000"/>
            </a:pPr>
            <a:r>
              <a:rPr lang="ja-JP" altLang="en-US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園児たちからのお祝いを受け、</a:t>
            </a:r>
            <a:endParaRPr lang="en-US" altLang="ja-JP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 sz="1000"/>
            </a:pPr>
            <a:r>
              <a:rPr lang="ja-JP" altLang="en-US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お遊戯などの楽しい時間を設けていただきました。</a:t>
            </a:r>
            <a:endParaRPr lang="en-US" altLang="ja-JP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1B3A2290-F359-EB80-71D4-69EC19C25073}"/>
              </a:ext>
            </a:extLst>
          </p:cNvPr>
          <p:cNvSpPr/>
          <p:nvPr/>
        </p:nvSpPr>
        <p:spPr>
          <a:xfrm>
            <a:off x="3728857" y="4397017"/>
            <a:ext cx="103490" cy="71877"/>
          </a:xfrm>
          <a:prstGeom prst="ellipse">
            <a:avLst/>
          </a:prstGeom>
          <a:solidFill>
            <a:srgbClr val="FEF6F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5" name="図 134">
            <a:extLst>
              <a:ext uri="{FF2B5EF4-FFF2-40B4-BE49-F238E27FC236}">
                <a16:creationId xmlns:a16="http://schemas.microsoft.com/office/drawing/2014/main" id="{A570ACBB-0495-ABE0-9752-B16693C30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95" y="5826148"/>
            <a:ext cx="777856" cy="500045"/>
          </a:xfrm>
          <a:prstGeom prst="rect">
            <a:avLst/>
          </a:prstGeom>
        </p:spPr>
      </p:pic>
      <p:pic>
        <p:nvPicPr>
          <p:cNvPr id="137" name="図 136">
            <a:extLst>
              <a:ext uri="{FF2B5EF4-FFF2-40B4-BE49-F238E27FC236}">
                <a16:creationId xmlns:a16="http://schemas.microsoft.com/office/drawing/2014/main" id="{F252B686-6875-9271-2B2F-70A4E02E7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45" y="510562"/>
            <a:ext cx="610320" cy="544662"/>
          </a:xfrm>
          <a:prstGeom prst="rect">
            <a:avLst/>
          </a:prstGeom>
        </p:spPr>
      </p:pic>
      <p:pic>
        <p:nvPicPr>
          <p:cNvPr id="139" name="図 138">
            <a:extLst>
              <a:ext uri="{FF2B5EF4-FFF2-40B4-BE49-F238E27FC236}">
                <a16:creationId xmlns:a16="http://schemas.microsoft.com/office/drawing/2014/main" id="{A12190D2-B399-FADF-58EF-9C46F3E72D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9"/>
          <a:stretch/>
        </p:blipFill>
        <p:spPr>
          <a:xfrm>
            <a:off x="103595" y="474981"/>
            <a:ext cx="616985" cy="580242"/>
          </a:xfrm>
          <a:prstGeom prst="rect">
            <a:avLst/>
          </a:prstGeom>
        </p:spPr>
      </p:pic>
      <p:pic>
        <p:nvPicPr>
          <p:cNvPr id="141" name="図 140">
            <a:extLst>
              <a:ext uri="{FF2B5EF4-FFF2-40B4-BE49-F238E27FC236}">
                <a16:creationId xmlns:a16="http://schemas.microsoft.com/office/drawing/2014/main" id="{008F902B-408C-EBB7-0401-60C42D6D3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8" y="8074429"/>
            <a:ext cx="2946227" cy="180702"/>
          </a:xfrm>
          <a:prstGeom prst="rect">
            <a:avLst/>
          </a:prstGeom>
        </p:spPr>
      </p:pic>
      <p:pic>
        <p:nvPicPr>
          <p:cNvPr id="142" name="図 141">
            <a:extLst>
              <a:ext uri="{FF2B5EF4-FFF2-40B4-BE49-F238E27FC236}">
                <a16:creationId xmlns:a16="http://schemas.microsoft.com/office/drawing/2014/main" id="{A2AC0EF2-CCEF-A87F-20F3-112EBD4980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51" y="8088606"/>
            <a:ext cx="2946227" cy="180702"/>
          </a:xfrm>
          <a:prstGeom prst="rect">
            <a:avLst/>
          </a:prstGeom>
        </p:spPr>
      </p:pic>
      <p:pic>
        <p:nvPicPr>
          <p:cNvPr id="143" name="図 142">
            <a:extLst>
              <a:ext uri="{FF2B5EF4-FFF2-40B4-BE49-F238E27FC236}">
                <a16:creationId xmlns:a16="http://schemas.microsoft.com/office/drawing/2014/main" id="{7A823E09-015A-9DE0-5F90-528D76B41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339" y="9573721"/>
            <a:ext cx="2946227" cy="180702"/>
          </a:xfrm>
          <a:prstGeom prst="rect">
            <a:avLst/>
          </a:prstGeom>
        </p:spPr>
      </p:pic>
      <p:pic>
        <p:nvPicPr>
          <p:cNvPr id="144" name="図 143">
            <a:extLst>
              <a:ext uri="{FF2B5EF4-FFF2-40B4-BE49-F238E27FC236}">
                <a16:creationId xmlns:a16="http://schemas.microsoft.com/office/drawing/2014/main" id="{3AAE2824-1FE2-BBB7-13F6-3EB428B2C7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7" y="9570263"/>
            <a:ext cx="2946227" cy="180702"/>
          </a:xfrm>
          <a:prstGeom prst="rect">
            <a:avLst/>
          </a:prstGeom>
        </p:spPr>
      </p:pic>
      <p:pic>
        <p:nvPicPr>
          <p:cNvPr id="146" name="図 145">
            <a:extLst>
              <a:ext uri="{FF2B5EF4-FFF2-40B4-BE49-F238E27FC236}">
                <a16:creationId xmlns:a16="http://schemas.microsoft.com/office/drawing/2014/main" id="{5CF143AD-2BE4-461A-410C-AE67B70B1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4" y="1071239"/>
            <a:ext cx="1735273" cy="168900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F52C69D4-288D-7D74-FA14-29FFE33262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521" y="1061718"/>
            <a:ext cx="1735273" cy="168900"/>
          </a:xfrm>
          <a:prstGeom prst="rect">
            <a:avLst/>
          </a:prstGeom>
        </p:spPr>
      </p:pic>
      <p:pic>
        <p:nvPicPr>
          <p:cNvPr id="148" name="図 147">
            <a:extLst>
              <a:ext uri="{FF2B5EF4-FFF2-40B4-BE49-F238E27FC236}">
                <a16:creationId xmlns:a16="http://schemas.microsoft.com/office/drawing/2014/main" id="{085C951F-1AFB-4CE0-13D0-56CCAAFE7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13" y="1060464"/>
            <a:ext cx="1735273" cy="168900"/>
          </a:xfrm>
          <a:prstGeom prst="rect">
            <a:avLst/>
          </a:prstGeom>
        </p:spPr>
      </p:pic>
      <p:pic>
        <p:nvPicPr>
          <p:cNvPr id="149" name="図 148">
            <a:extLst>
              <a:ext uri="{FF2B5EF4-FFF2-40B4-BE49-F238E27FC236}">
                <a16:creationId xmlns:a16="http://schemas.microsoft.com/office/drawing/2014/main" id="{86B0767A-C7FF-4F0B-34B7-8F0D84A6E0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5" y="343069"/>
            <a:ext cx="1735273" cy="168900"/>
          </a:xfrm>
          <a:prstGeom prst="rect">
            <a:avLst/>
          </a:prstGeom>
        </p:spPr>
      </p:pic>
      <p:pic>
        <p:nvPicPr>
          <p:cNvPr id="150" name="図 149">
            <a:extLst>
              <a:ext uri="{FF2B5EF4-FFF2-40B4-BE49-F238E27FC236}">
                <a16:creationId xmlns:a16="http://schemas.microsoft.com/office/drawing/2014/main" id="{00EEFBED-BBBB-DBF8-2E17-4D33C50FB9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06" y="338522"/>
            <a:ext cx="1735273" cy="168900"/>
          </a:xfrm>
          <a:prstGeom prst="rect">
            <a:avLst/>
          </a:prstGeom>
        </p:spPr>
      </p:pic>
      <p:pic>
        <p:nvPicPr>
          <p:cNvPr id="151" name="図 150">
            <a:extLst>
              <a:ext uri="{FF2B5EF4-FFF2-40B4-BE49-F238E27FC236}">
                <a16:creationId xmlns:a16="http://schemas.microsoft.com/office/drawing/2014/main" id="{787E0229-4FC6-231B-4E45-094DAAB32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784" y="337791"/>
            <a:ext cx="1735273" cy="168900"/>
          </a:xfrm>
          <a:prstGeom prst="rect">
            <a:avLst/>
          </a:prstGeom>
        </p:spPr>
      </p:pic>
      <p:pic>
        <p:nvPicPr>
          <p:cNvPr id="155" name="図 154">
            <a:extLst>
              <a:ext uri="{FF2B5EF4-FFF2-40B4-BE49-F238E27FC236}">
                <a16:creationId xmlns:a16="http://schemas.microsoft.com/office/drawing/2014/main" id="{A02391B3-0017-A6FD-9AAD-FB4EABF160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7244" y="6794855"/>
            <a:ext cx="187988" cy="2091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7" name="図 156">
            <a:extLst>
              <a:ext uri="{FF2B5EF4-FFF2-40B4-BE49-F238E27FC236}">
                <a16:creationId xmlns:a16="http://schemas.microsoft.com/office/drawing/2014/main" id="{D04A2439-0CA4-7EC7-12C1-9632AA85D0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36" y="3888365"/>
            <a:ext cx="1084705" cy="868628"/>
          </a:xfrm>
          <a:prstGeom prst="rect">
            <a:avLst/>
          </a:prstGeom>
        </p:spPr>
      </p:pic>
      <p:pic>
        <p:nvPicPr>
          <p:cNvPr id="163" name="図 162">
            <a:extLst>
              <a:ext uri="{FF2B5EF4-FFF2-40B4-BE49-F238E27FC236}">
                <a16:creationId xmlns:a16="http://schemas.microsoft.com/office/drawing/2014/main" id="{BED616DC-1EF0-0EC6-A4DA-C2DAC14E5F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429" y="6935740"/>
            <a:ext cx="272173" cy="712454"/>
          </a:xfrm>
          <a:prstGeom prst="rect">
            <a:avLst/>
          </a:prstGeom>
        </p:spPr>
      </p:pic>
      <p:pic>
        <p:nvPicPr>
          <p:cNvPr id="165" name="図 164">
            <a:extLst>
              <a:ext uri="{FF2B5EF4-FFF2-40B4-BE49-F238E27FC236}">
                <a16:creationId xmlns:a16="http://schemas.microsoft.com/office/drawing/2014/main" id="{B19849CF-D14F-7577-7A47-715293147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08" y="6321612"/>
            <a:ext cx="305229" cy="624332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946797BF-F33A-34B6-15F8-3AEC266F9D7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9" b="32806"/>
          <a:stretch/>
        </p:blipFill>
        <p:spPr>
          <a:xfrm>
            <a:off x="5661827" y="9381319"/>
            <a:ext cx="565952" cy="188944"/>
          </a:xfrm>
          <a:prstGeom prst="rect">
            <a:avLst/>
          </a:prstGeom>
        </p:spPr>
      </p:pic>
      <p:pic>
        <p:nvPicPr>
          <p:cNvPr id="179" name="図 178">
            <a:extLst>
              <a:ext uri="{FF2B5EF4-FFF2-40B4-BE49-F238E27FC236}">
                <a16:creationId xmlns:a16="http://schemas.microsoft.com/office/drawing/2014/main" id="{5B08C85B-D45C-97CB-C2FE-C23A5FD146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606731"/>
            <a:ext cx="204822" cy="906609"/>
          </a:xfrm>
          <a:prstGeom prst="rect">
            <a:avLst/>
          </a:prstGeom>
        </p:spPr>
      </p:pic>
      <p:pic>
        <p:nvPicPr>
          <p:cNvPr id="180" name="図 179">
            <a:extLst>
              <a:ext uri="{FF2B5EF4-FFF2-40B4-BE49-F238E27FC236}">
                <a16:creationId xmlns:a16="http://schemas.microsoft.com/office/drawing/2014/main" id="{5420AB6B-7049-AF5C-8E20-EE9B812EA9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12" y="1506540"/>
            <a:ext cx="212579" cy="84161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873387" y="315928"/>
            <a:ext cx="3813852" cy="73865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endParaRPr lang="en-US" altLang="ja-JP" sz="1400" b="1" dirty="0">
              <a:latin typeface="AR PハイカラＰＯＰ体H" panose="040B0900000000000000" pitchFamily="50" charset="-128"/>
              <a:ea typeface="AR PハイカラＰＯＰ体H" panose="040B0900000000000000" pitchFamily="50" charset="-128"/>
            </a:endParaRPr>
          </a:p>
          <a:p>
            <a:r>
              <a:rPr lang="ja-JP" altLang="en-US" sz="1400" b="1" dirty="0">
                <a:latin typeface="AR PハイカラＰＯＰ体H" panose="040B0900000000000000" pitchFamily="50" charset="-128"/>
                <a:ea typeface="AR PハイカラＰＯＰ体H" panose="040B0900000000000000" pitchFamily="50" charset="-128"/>
              </a:rPr>
              <a:t>お彼岸に合わせ秋風が吹き始めました。</a:t>
            </a:r>
            <a:endParaRPr lang="en-US" altLang="ja-JP" sz="1400" b="1" dirty="0">
              <a:latin typeface="AR PハイカラＰＯＰ体H" panose="040B0900000000000000" pitchFamily="50" charset="-128"/>
              <a:ea typeface="AR PハイカラＰＯＰ体H" panose="040B0900000000000000" pitchFamily="50" charset="-128"/>
            </a:endParaRPr>
          </a:p>
          <a:p>
            <a:r>
              <a:rPr lang="ja-JP" altLang="en-US" sz="1400" b="1" dirty="0">
                <a:latin typeface="AR PハイカラＰＯＰ体H" panose="040B0900000000000000" pitchFamily="50" charset="-128"/>
                <a:ea typeface="AR PハイカラＰＯＰ体H" panose="040B0900000000000000" pitchFamily="50" charset="-128"/>
              </a:rPr>
              <a:t>コスモスを始め、秋の花々が咲いてきました。</a:t>
            </a:r>
            <a:endParaRPr lang="en-US" altLang="ja-JP" sz="1400" b="1" dirty="0">
              <a:latin typeface="AR PハイカラＰＯＰ体H" panose="040B0900000000000000" pitchFamily="50" charset="-128"/>
              <a:ea typeface="AR PハイカラＰＯＰ体H" panose="040B09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DED6B83-7224-E44F-B035-D92A93423A3B}"/>
              </a:ext>
            </a:extLst>
          </p:cNvPr>
          <p:cNvSpPr txBox="1"/>
          <p:nvPr/>
        </p:nvSpPr>
        <p:spPr>
          <a:xfrm>
            <a:off x="4538734" y="9365257"/>
            <a:ext cx="11128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雑穀ご飯もお出しします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63BC9D2-8574-48C6-BE88-BC1E528C82E3}"/>
              </a:ext>
            </a:extLst>
          </p:cNvPr>
          <p:cNvSpPr txBox="1"/>
          <p:nvPr/>
        </p:nvSpPr>
        <p:spPr>
          <a:xfrm>
            <a:off x="2814545" y="9303667"/>
            <a:ext cx="1567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敬老の日のお祝い御膳</a:t>
            </a:r>
            <a:endParaRPr kumimoji="1" lang="en-US" altLang="ja-JP" sz="7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7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お赤飯に天ぷら・・・盛りだくさんです</a:t>
            </a:r>
            <a:endParaRPr kumimoji="1" lang="ja-JP" altLang="en-US" sz="7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F7E8D90-3FC8-144C-058C-962B506C67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91" y="3676765"/>
            <a:ext cx="1644293" cy="123322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CC3994DF-D833-90DC-1FB0-BBC4FCF59AB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5"/>
          <a:stretch/>
        </p:blipFill>
        <p:spPr>
          <a:xfrm>
            <a:off x="1793784" y="1285817"/>
            <a:ext cx="1951159" cy="1157305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6D0F59E5-953C-472C-2D45-BE74511A1D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834" y="4769539"/>
            <a:ext cx="1537112" cy="1152834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CCC905C7-4CEA-4D53-7094-4EDFD130A95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4"/>
          <a:stretch/>
        </p:blipFill>
        <p:spPr>
          <a:xfrm>
            <a:off x="3782391" y="4953316"/>
            <a:ext cx="1644294" cy="963474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562C59BF-22BB-6F21-A15A-BE0A965B13E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6" r="7529"/>
          <a:stretch/>
        </p:blipFill>
        <p:spPr>
          <a:xfrm>
            <a:off x="162054" y="2505647"/>
            <a:ext cx="1991925" cy="1339547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136F0551-7CC8-6454-8173-641CEB71E23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7"/>
          <a:stretch/>
        </p:blipFill>
        <p:spPr>
          <a:xfrm>
            <a:off x="2203237" y="2498321"/>
            <a:ext cx="1525620" cy="1346873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68113900-E822-734E-0DB6-70CBCE8B7C9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/>
          <a:stretch/>
        </p:blipFill>
        <p:spPr>
          <a:xfrm>
            <a:off x="162772" y="3892058"/>
            <a:ext cx="1991208" cy="2024731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854134DE-D4FA-4739-D438-2028E9BAE49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3" y="1296783"/>
            <a:ext cx="1581021" cy="1154366"/>
          </a:xfrm>
          <a:prstGeom prst="rect">
            <a:avLst/>
          </a:pr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B6986310-0C75-78A1-D174-D683E04B968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7"/>
          <a:stretch/>
        </p:blipFill>
        <p:spPr>
          <a:xfrm>
            <a:off x="2797232" y="8288073"/>
            <a:ext cx="1488745" cy="1025925"/>
          </a:xfrm>
          <a:prstGeom prst="rect">
            <a:avLst/>
          </a:prstGeom>
        </p:spPr>
      </p:pic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1C2E9A04-4D35-DFBB-DD62-734D87776D73}"/>
              </a:ext>
            </a:extLst>
          </p:cNvPr>
          <p:cNvSpPr txBox="1"/>
          <p:nvPr/>
        </p:nvSpPr>
        <p:spPr>
          <a:xfrm>
            <a:off x="1179878" y="9215445"/>
            <a:ext cx="17226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敬老の日</a:t>
            </a:r>
            <a:endParaRPr kumimoji="1" lang="en-US" altLang="ja-JP" sz="7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7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皆さん</a:t>
            </a:r>
            <a:r>
              <a:rPr lang="ja-JP" altLang="en-US" sz="7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へ</a:t>
            </a:r>
            <a:endParaRPr lang="en-US" altLang="ja-JP" sz="7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7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紅白まんじゅうを配らせていただきました</a:t>
            </a:r>
            <a:endParaRPr kumimoji="1" lang="ja-JP" altLang="en-US" sz="7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724E65B-1259-6911-0806-A02886518F4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603"/>
          <a:stretch/>
        </p:blipFill>
        <p:spPr>
          <a:xfrm>
            <a:off x="4318929" y="8285200"/>
            <a:ext cx="1773619" cy="102904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0C68CB8-1572-B5C3-315E-B1904954B1FD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3" r="18487"/>
          <a:stretch/>
        </p:blipFill>
        <p:spPr>
          <a:xfrm>
            <a:off x="1331153" y="8288073"/>
            <a:ext cx="1288877" cy="95496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4E1DE05-74F5-8324-AB78-C5FB9107454F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0" t="18028" b="28381"/>
          <a:stretch/>
        </p:blipFill>
        <p:spPr>
          <a:xfrm>
            <a:off x="121814" y="8288073"/>
            <a:ext cx="1174251" cy="95496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2EEF9E7-6494-4A03-7D47-3686AF3B9E06}"/>
              </a:ext>
            </a:extLst>
          </p:cNvPr>
          <p:cNvSpPr txBox="1"/>
          <p:nvPr/>
        </p:nvSpPr>
        <p:spPr>
          <a:xfrm>
            <a:off x="83746" y="9269305"/>
            <a:ext cx="1221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こちらのプリンは手作りです</a:t>
            </a:r>
            <a:endParaRPr kumimoji="1" lang="en-US" altLang="ja-JP" sz="7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7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お店にも出せる味です！</a:t>
            </a:r>
            <a:endParaRPr kumimoji="1" lang="ja-JP" altLang="en-US" sz="7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893E856-06E2-F4B0-B718-C2351E5EF4D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9" y="5957756"/>
            <a:ext cx="1116132" cy="83709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D82CA2E-1CBC-E423-A008-3E55341ED78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6" y="5953840"/>
            <a:ext cx="1121353" cy="84101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D8E3F4A0-78B1-6E51-8F87-6190CF3EED4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52" y="5953494"/>
            <a:ext cx="1121814" cy="84136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D36FF076-9111-2B30-733F-511C3B71EBD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39" y="5954763"/>
            <a:ext cx="1121815" cy="84136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5D87785-413C-BB51-A5E2-BB00F0B99F6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15" y="7004807"/>
            <a:ext cx="1337629" cy="1079388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212768C2-C305-F9D6-3932-65FB8C11547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34" y="6830518"/>
            <a:ext cx="1717594" cy="1257829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51ADC583-6336-8CC1-097E-0F171E32737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3" y="6830918"/>
            <a:ext cx="1677106" cy="12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4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2024/9/30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95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2024/9/30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998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2024/9/30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2704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2024/9/30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02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2024/9/30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4226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2024/9/30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88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2024/9/30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436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2024/9/30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424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2024/9/30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432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2024/9/30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526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2024/9/30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43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CF73-3AA9-41C6-BF30-5D7D34259693}" type="datetimeFigureOut">
              <a:rPr kumimoji="1" lang="ja-JP" altLang="en-US" smtClean="0"/>
              <a:t>2024/9/30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829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50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16678</TotalTime>
  <Words>162</Words>
  <Application>Microsoft Office PowerPoint</Application>
  <PresentationFormat>ワイド画面</PresentationFormat>
  <Paragraphs>39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1" baseType="lpstr">
      <vt:lpstr>AR PハイカラＰＯＰ体H</vt:lpstr>
      <vt:lpstr>HGP創英角ﾎﾟｯﾌﾟ体</vt:lpstr>
      <vt:lpstr>HGS創英角ﾎﾟｯﾌﾟ体</vt:lpstr>
      <vt:lpstr>HG創英角ﾎﾟｯﾌﾟ体</vt:lpstr>
      <vt:lpstr>ＭＳ Ｐゴシック</vt:lpstr>
      <vt:lpstr>ＭＳ Ｐ明朝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長谷部雅人</dc:creator>
  <cp:lastModifiedBy>なでしこ ケアプラン</cp:lastModifiedBy>
  <cp:revision>1206</cp:revision>
  <cp:lastPrinted>2024-09-24T10:42:01Z</cp:lastPrinted>
  <dcterms:created xsi:type="dcterms:W3CDTF">2014-05-28T11:26:15Z</dcterms:created>
  <dcterms:modified xsi:type="dcterms:W3CDTF">2024-09-30T07:57:40Z</dcterms:modified>
</cp:coreProperties>
</file>